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2" r:id="rId6"/>
    <p:sldId id="263" r:id="rId7"/>
    <p:sldId id="264" r:id="rId8"/>
    <p:sldId id="257" r:id="rId9"/>
    <p:sldId id="258" r:id="rId10"/>
    <p:sldId id="272" r:id="rId11"/>
    <p:sldId id="270" r:id="rId12"/>
    <p:sldId id="260" r:id="rId13"/>
    <p:sldId id="271" r:id="rId14"/>
    <p:sldId id="261" r:id="rId15"/>
  </p:sldIdLst>
  <p:sldSz cx="12192000" cy="6858000"/>
  <p:notesSz cx="6858000" cy="9144000"/>
  <p:custDataLst>
    <p:tags r:id="rId18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F3244-C89F-4B8C-9F50-0253EFCCD3AF}" v="1" dt="2023-12-15T14:04:10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93" autoAdjust="0"/>
  </p:normalViewPr>
  <p:slideViewPr>
    <p:cSldViewPr snapToGrid="0">
      <p:cViewPr varScale="1">
        <p:scale>
          <a:sx n="78" d="100"/>
          <a:sy n="78" d="100"/>
        </p:scale>
        <p:origin x="182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Biernacki" userId="b34bb52a-eefc-4a0e-805d-a422173f25fe" providerId="ADAL" clId="{DA8F3244-C89F-4B8C-9F50-0253EFCCD3AF}"/>
    <pc:docChg chg="undo custSel addSld delSld modSld sldOrd">
      <pc:chgData name="Wojciech Biernacki" userId="b34bb52a-eefc-4a0e-805d-a422173f25fe" providerId="ADAL" clId="{DA8F3244-C89F-4B8C-9F50-0253EFCCD3AF}" dt="2023-12-15T14:04:51.419" v="97" actId="20577"/>
      <pc:docMkLst>
        <pc:docMk/>
      </pc:docMkLst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1290029491" sldId="259"/>
        </pc:sldMkLst>
      </pc:sldChg>
      <pc:sldChg chg="modSp mod">
        <pc:chgData name="Wojciech Biernacki" userId="b34bb52a-eefc-4a0e-805d-a422173f25fe" providerId="ADAL" clId="{DA8F3244-C89F-4B8C-9F50-0253EFCCD3AF}" dt="2023-12-15T14:04:51.419" v="97" actId="20577"/>
        <pc:sldMkLst>
          <pc:docMk/>
          <pc:sldMk cId="1284687286" sldId="263"/>
        </pc:sldMkLst>
        <pc:spChg chg="mod">
          <ac:chgData name="Wojciech Biernacki" userId="b34bb52a-eefc-4a0e-805d-a422173f25fe" providerId="ADAL" clId="{DA8F3244-C89F-4B8C-9F50-0253EFCCD3AF}" dt="2023-12-15T14:04:51.419" v="97" actId="20577"/>
          <ac:spMkLst>
            <pc:docMk/>
            <pc:sldMk cId="1284687286" sldId="263"/>
            <ac:spMk id="5" creationId="{0903E6FE-08BC-73B3-5D31-A91242A6D874}"/>
          </ac:spMkLst>
        </pc:spChg>
      </pc:sldChg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977815012" sldId="265"/>
        </pc:sldMkLst>
      </pc:sldChg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4169825663" sldId="266"/>
        </pc:sldMkLst>
      </pc:sldChg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3302364182" sldId="267"/>
        </pc:sldMkLst>
      </pc:sldChg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4242558495" sldId="268"/>
        </pc:sldMkLst>
      </pc:sldChg>
      <pc:sldChg chg="del">
        <pc:chgData name="Wojciech Biernacki" userId="b34bb52a-eefc-4a0e-805d-a422173f25fe" providerId="ADAL" clId="{DA8F3244-C89F-4B8C-9F50-0253EFCCD3AF}" dt="2023-12-15T14:04:05.287" v="0" actId="47"/>
        <pc:sldMkLst>
          <pc:docMk/>
          <pc:sldMk cId="165735649" sldId="269"/>
        </pc:sldMkLst>
      </pc:sldChg>
      <pc:sldChg chg="modSp mod">
        <pc:chgData name="Wojciech Biernacki" userId="b34bb52a-eefc-4a0e-805d-a422173f25fe" providerId="ADAL" clId="{DA8F3244-C89F-4B8C-9F50-0253EFCCD3AF}" dt="2023-12-15T14:04:37.418" v="92" actId="20577"/>
        <pc:sldMkLst>
          <pc:docMk/>
          <pc:sldMk cId="3829867054" sldId="270"/>
        </pc:sldMkLst>
        <pc:spChg chg="mod">
          <ac:chgData name="Wojciech Biernacki" userId="b34bb52a-eefc-4a0e-805d-a422173f25fe" providerId="ADAL" clId="{DA8F3244-C89F-4B8C-9F50-0253EFCCD3AF}" dt="2023-12-15T14:04:37.418" v="92" actId="20577"/>
          <ac:spMkLst>
            <pc:docMk/>
            <pc:sldMk cId="3829867054" sldId="270"/>
            <ac:spMk id="3" creationId="{C66A2EAE-CFCB-B785-530F-ECD54D9ACB6C}"/>
          </ac:spMkLst>
        </pc:spChg>
      </pc:sldChg>
      <pc:sldChg chg="modSp add mod ord">
        <pc:chgData name="Wojciech Biernacki" userId="b34bb52a-eefc-4a0e-805d-a422173f25fe" providerId="ADAL" clId="{DA8F3244-C89F-4B8C-9F50-0253EFCCD3AF}" dt="2023-12-15T14:04:31.674" v="89" actId="14100"/>
        <pc:sldMkLst>
          <pc:docMk/>
          <pc:sldMk cId="3341320155" sldId="272"/>
        </pc:sldMkLst>
        <pc:spChg chg="mod">
          <ac:chgData name="Wojciech Biernacki" userId="b34bb52a-eefc-4a0e-805d-a422173f25fe" providerId="ADAL" clId="{DA8F3244-C89F-4B8C-9F50-0253EFCCD3AF}" dt="2023-12-15T14:04:13.077" v="8" actId="20577"/>
          <ac:spMkLst>
            <pc:docMk/>
            <pc:sldMk cId="3341320155" sldId="272"/>
            <ac:spMk id="2" creationId="{A6C8261B-F908-7CD1-16D0-FD692510DA90}"/>
          </ac:spMkLst>
        </pc:spChg>
        <pc:spChg chg="mod">
          <ac:chgData name="Wojciech Biernacki" userId="b34bb52a-eefc-4a0e-805d-a422173f25fe" providerId="ADAL" clId="{DA8F3244-C89F-4B8C-9F50-0253EFCCD3AF}" dt="2023-12-15T14:04:31.674" v="89" actId="14100"/>
          <ac:spMkLst>
            <pc:docMk/>
            <pc:sldMk cId="3341320155" sldId="272"/>
            <ac:spMk id="3" creationId="{C66A2EAE-CFCB-B785-530F-ECD54D9ACB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2B59F16-293D-A8AD-000C-A2151B6F0A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344DEB-376A-30A1-5DAB-ACFFE96731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7528-3706-4872-B6B3-50D2E3E0002D}" type="datetimeyyyy">
              <a:rPr lang="pl-PL" smtClean="0"/>
              <a:t>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522CFB-65A5-26F8-D1B8-BD1C231A2D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6F4863-5361-9485-79BC-7FBE0FAE8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4B66-52AE-4FBD-A155-82F5045A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06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AEAE-4AB0-4A9B-97CC-F986F13688FF}" type="datetimeyyyy">
              <a:rPr lang="pl-PL" smtClean="0"/>
              <a:t>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3FAB-77F1-45D5-BDCE-80F5A72E9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99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9A79F1-09D6-BF21-974B-AC1B1F00B9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258A08-2237-4050-94F6-A79BEB5427E1}" type="datetimeyyyy">
              <a:rPr lang="pl-PL" smtClean="0"/>
              <a:t>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82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7E126C-4978-6DD9-1AD1-9D7FB6C195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29D99C-2F6C-4E06-A5BA-6AC7FE875043}" type="datetimeyyyy">
              <a:rPr lang="pl-PL" smtClean="0"/>
              <a:t>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47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4D7DB-3BA5-0E47-CFE7-DBDA4604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3B4FA8-09DC-8B73-2EAE-B3252721A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AFF66B-5166-496B-ABD3-3DC7A73A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F6CF0-C3A2-BAF2-0AF6-5B8BD5B6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94BB25-A7C6-44A3-9F54-BF88112C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42950-F8F7-9BB1-8664-ED4C2D28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91DC2A-8A2F-3DF0-122D-2355B8754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6CFDB0-AAD5-7E81-EC1F-67201D00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39044C-8E3A-3C44-BF3D-5DC69FC1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EF0067-23D6-CB48-651C-DB4DFC9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BAACB8-5FB1-5A36-0C13-4F7C16615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1D213F-7586-A527-A8D7-878F681E6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9A0E8A-50EE-676F-6D69-96072166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AA57CD-972A-3E43-E879-F3ACF787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23E7AD-CC25-CA5E-6DDD-2F58079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74AADF-E9F3-095C-DCF7-10684954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7B883A-2329-B679-54F0-14E80A385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73B90-AFB9-E6E2-A9DD-F1870F6A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40B54B-B87F-0839-075D-8F41E7E9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61FD04-351C-B505-2E3E-F0B4CE6F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E6009-FA8B-992F-AC0F-B176F9B5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3EC351-A4F4-196E-27DB-352FC651E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EF5084-A16C-9C34-C186-4596A935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A809FF-8504-B3E9-9A31-73589471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7E9ABC-0FCE-07F3-E172-3351BFB2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B81E1-D08A-0ABB-01AD-7219F09F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0EC27-22C7-ACE0-A203-F9A927576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C70212-C0FA-83C4-E2B7-C6C4A1790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659C2F-23B9-78D1-E5AF-AC25029C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42E939-D958-D6C1-CF04-80027C76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38AF6A-CF4D-192E-5701-FB7E0B71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12A55-E8FE-0A03-BEEC-7CA8F0B5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D90101-ADBA-8F87-4C9D-729ED536F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0F2D12-2852-F0C8-4D08-7735382EA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B4A98B-A56A-C4ED-DB5A-CF79B4B1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DCF610-C3C8-E863-6346-0CFE12C89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01FBBE-712D-19B3-701C-40E3640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061205-C8F4-1851-C68C-87B24CD3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13523FC-A302-7079-C392-7942B509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56920-D76E-F88C-BCB8-5F1F4D11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B6B915-83E1-8AA0-E2D0-35EA6D37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4673FC-24E5-7DE6-18C1-71202C10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7487D7-A1FC-2CC4-2F68-AD09ACF7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EFBA13-ED44-36DD-1C97-04A37C28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B79F20D-0698-5827-3501-10B6625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E9DD38-B675-2664-5EB2-9E030EE4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6E7848-0CAD-D49D-8CD6-32CC68F9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C0346-ABA6-5CF4-60C4-A163DE86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9A3729-08A2-6D97-F14D-B40032AD0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27EAC8-AAFE-F141-509F-780C2455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0E027F-1AE3-A74B-01CF-4B13CA96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566E96-BA4F-5B33-4DBD-AE7C4638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DBEFB9-3252-D8F7-9AF9-A22F9ECC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FFC37F-52EF-E0A5-EC46-66906CCE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334CA3-68D3-6F00-2581-51ECFFF47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C01E1C-660C-7E8F-8C94-475A4297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8CE9A-780D-DA59-BF14-2BEC96F4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BB4E1D-482F-962B-0551-26B131B6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EE393B-51E8-79BA-853F-8085B8A2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E1C7C3-95B3-29DA-DA5B-22119DF9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78F0B4-B7A6-5700-0484-A44311FA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0EE2-A03A-425B-9376-841061D7A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9387B8-563A-04E2-2C2B-22033270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FB53D3-B5B3-2BA9-00D0-E2CF6393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5414-1D9C-4EC8-BC33-9C22FE65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everciti.com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ksk-dev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ai/smart-ci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.org/obp/ui/en/#iso:std:iso:37122:ed-1:v1: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znan.pl/mim/main/-,p,14886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6lG_5siyQ?feature=oembed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Lh6lG_5siy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9D97FA56-CC03-C35F-9AD7-D71E91546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4662" y="289345"/>
            <a:ext cx="6162675" cy="547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49" y="221"/>
                </a:moveTo>
                <a:lnTo>
                  <a:pt x="185" y="12839"/>
                </a:lnTo>
                <a:cubicBezTo>
                  <a:pt x="212" y="12983"/>
                  <a:pt x="243" y="13123"/>
                  <a:pt x="275" y="13263"/>
                </a:cubicBezTo>
                <a:lnTo>
                  <a:pt x="13072" y="225"/>
                </a:lnTo>
                <a:cubicBezTo>
                  <a:pt x="13063" y="225"/>
                  <a:pt x="13058" y="225"/>
                  <a:pt x="13049" y="221"/>
                </a:cubicBezTo>
                <a:close/>
                <a:moveTo>
                  <a:pt x="14603" y="671"/>
                </a:moveTo>
                <a:lnTo>
                  <a:pt x="612" y="14424"/>
                </a:lnTo>
                <a:cubicBezTo>
                  <a:pt x="657" y="14546"/>
                  <a:pt x="702" y="14667"/>
                  <a:pt x="752" y="14789"/>
                </a:cubicBezTo>
                <a:lnTo>
                  <a:pt x="14630" y="680"/>
                </a:lnTo>
                <a:cubicBezTo>
                  <a:pt x="14621" y="680"/>
                  <a:pt x="14612" y="675"/>
                  <a:pt x="14603" y="671"/>
                </a:cubicBezTo>
                <a:close/>
                <a:moveTo>
                  <a:pt x="15976" y="1297"/>
                </a:moveTo>
                <a:lnTo>
                  <a:pt x="1225" y="15824"/>
                </a:lnTo>
                <a:cubicBezTo>
                  <a:pt x="1279" y="15932"/>
                  <a:pt x="1337" y="16036"/>
                  <a:pt x="1396" y="16139"/>
                </a:cubicBezTo>
                <a:lnTo>
                  <a:pt x="16008" y="1310"/>
                </a:lnTo>
                <a:cubicBezTo>
                  <a:pt x="15998" y="1310"/>
                  <a:pt x="15985" y="1301"/>
                  <a:pt x="15976" y="1297"/>
                </a:cubicBezTo>
                <a:close/>
                <a:moveTo>
                  <a:pt x="9136" y="122"/>
                </a:moveTo>
                <a:lnTo>
                  <a:pt x="176" y="8846"/>
                </a:lnTo>
                <a:cubicBezTo>
                  <a:pt x="140" y="9044"/>
                  <a:pt x="108" y="9247"/>
                  <a:pt x="81" y="9449"/>
                </a:cubicBezTo>
                <a:lnTo>
                  <a:pt x="9172" y="113"/>
                </a:lnTo>
                <a:cubicBezTo>
                  <a:pt x="9163" y="117"/>
                  <a:pt x="9150" y="117"/>
                  <a:pt x="9136" y="122"/>
                </a:cubicBezTo>
                <a:close/>
                <a:moveTo>
                  <a:pt x="11266" y="0"/>
                </a:moveTo>
                <a:lnTo>
                  <a:pt x="0" y="11021"/>
                </a:lnTo>
                <a:cubicBezTo>
                  <a:pt x="5" y="11187"/>
                  <a:pt x="9" y="11354"/>
                  <a:pt x="23" y="11520"/>
                </a:cubicBezTo>
                <a:lnTo>
                  <a:pt x="11293" y="0"/>
                </a:lnTo>
                <a:cubicBezTo>
                  <a:pt x="11280" y="0"/>
                  <a:pt x="11275" y="0"/>
                  <a:pt x="11266" y="0"/>
                </a:cubicBezTo>
                <a:close/>
                <a:moveTo>
                  <a:pt x="6191" y="1031"/>
                </a:moveTo>
                <a:lnTo>
                  <a:pt x="1193" y="5861"/>
                </a:lnTo>
                <a:cubicBezTo>
                  <a:pt x="1054" y="6132"/>
                  <a:pt x="923" y="6406"/>
                  <a:pt x="811" y="6690"/>
                </a:cubicBezTo>
                <a:lnTo>
                  <a:pt x="6362" y="950"/>
                </a:lnTo>
                <a:cubicBezTo>
                  <a:pt x="6304" y="977"/>
                  <a:pt x="6245" y="999"/>
                  <a:pt x="6191" y="1031"/>
                </a:cubicBezTo>
                <a:close/>
                <a:moveTo>
                  <a:pt x="17196" y="2071"/>
                </a:moveTo>
                <a:lnTo>
                  <a:pt x="1990" y="17071"/>
                </a:lnTo>
                <a:cubicBezTo>
                  <a:pt x="2058" y="17161"/>
                  <a:pt x="2121" y="17256"/>
                  <a:pt x="2188" y="17346"/>
                </a:cubicBezTo>
                <a:lnTo>
                  <a:pt x="17237" y="2098"/>
                </a:lnTo>
                <a:cubicBezTo>
                  <a:pt x="17223" y="2089"/>
                  <a:pt x="17210" y="2080"/>
                  <a:pt x="17196" y="2071"/>
                </a:cubicBezTo>
                <a:close/>
                <a:moveTo>
                  <a:pt x="21285" y="8045"/>
                </a:moveTo>
                <a:lnTo>
                  <a:pt x="8002" y="21267"/>
                </a:lnTo>
                <a:cubicBezTo>
                  <a:pt x="8033" y="21276"/>
                  <a:pt x="8069" y="21285"/>
                  <a:pt x="8101" y="21294"/>
                </a:cubicBezTo>
                <a:lnTo>
                  <a:pt x="21285" y="8049"/>
                </a:lnTo>
                <a:cubicBezTo>
                  <a:pt x="21285" y="8049"/>
                  <a:pt x="21285" y="8045"/>
                  <a:pt x="21285" y="8045"/>
                </a:cubicBezTo>
                <a:close/>
                <a:moveTo>
                  <a:pt x="21591" y="9742"/>
                </a:moveTo>
                <a:lnTo>
                  <a:pt x="9690" y="21577"/>
                </a:lnTo>
                <a:cubicBezTo>
                  <a:pt x="9731" y="21582"/>
                  <a:pt x="9771" y="21582"/>
                  <a:pt x="9812" y="21586"/>
                </a:cubicBezTo>
                <a:lnTo>
                  <a:pt x="21591" y="9747"/>
                </a:lnTo>
                <a:cubicBezTo>
                  <a:pt x="21591" y="9747"/>
                  <a:pt x="21591" y="9747"/>
                  <a:pt x="21591" y="9742"/>
                </a:cubicBezTo>
                <a:close/>
                <a:moveTo>
                  <a:pt x="18286" y="2980"/>
                </a:moveTo>
                <a:lnTo>
                  <a:pt x="2895" y="18183"/>
                </a:lnTo>
                <a:cubicBezTo>
                  <a:pt x="2967" y="18264"/>
                  <a:pt x="3044" y="18341"/>
                  <a:pt x="3120" y="18417"/>
                </a:cubicBezTo>
                <a:lnTo>
                  <a:pt x="18331" y="3021"/>
                </a:lnTo>
                <a:cubicBezTo>
                  <a:pt x="18313" y="3007"/>
                  <a:pt x="18299" y="2994"/>
                  <a:pt x="18286" y="2980"/>
                </a:cubicBezTo>
                <a:close/>
                <a:moveTo>
                  <a:pt x="11676" y="21600"/>
                </a:moveTo>
                <a:cubicBezTo>
                  <a:pt x="11721" y="21595"/>
                  <a:pt x="11770" y="21595"/>
                  <a:pt x="11815" y="21591"/>
                </a:cubicBezTo>
                <a:lnTo>
                  <a:pt x="21600" y="11745"/>
                </a:lnTo>
                <a:cubicBezTo>
                  <a:pt x="21600" y="11741"/>
                  <a:pt x="21600" y="11741"/>
                  <a:pt x="21600" y="11736"/>
                </a:cubicBezTo>
                <a:lnTo>
                  <a:pt x="11676" y="21600"/>
                </a:lnTo>
                <a:close/>
                <a:moveTo>
                  <a:pt x="14368" y="21037"/>
                </a:moveTo>
                <a:lnTo>
                  <a:pt x="21073" y="14284"/>
                </a:lnTo>
                <a:cubicBezTo>
                  <a:pt x="21078" y="14275"/>
                  <a:pt x="21078" y="14266"/>
                  <a:pt x="21082" y="14262"/>
                </a:cubicBezTo>
                <a:lnTo>
                  <a:pt x="14188" y="21100"/>
                </a:lnTo>
                <a:cubicBezTo>
                  <a:pt x="14247" y="21078"/>
                  <a:pt x="14305" y="21060"/>
                  <a:pt x="14368" y="21037"/>
                </a:cubicBezTo>
                <a:close/>
                <a:moveTo>
                  <a:pt x="19263" y="4043"/>
                </a:moveTo>
                <a:lnTo>
                  <a:pt x="4021" y="19232"/>
                </a:lnTo>
                <a:cubicBezTo>
                  <a:pt x="4044" y="19250"/>
                  <a:pt x="4066" y="19268"/>
                  <a:pt x="4089" y="19282"/>
                </a:cubicBezTo>
                <a:lnTo>
                  <a:pt x="19272" y="4052"/>
                </a:lnTo>
                <a:cubicBezTo>
                  <a:pt x="19268" y="4052"/>
                  <a:pt x="19263" y="4047"/>
                  <a:pt x="19263" y="4043"/>
                </a:cubicBezTo>
                <a:close/>
                <a:moveTo>
                  <a:pt x="20771" y="6550"/>
                </a:moveTo>
                <a:lnTo>
                  <a:pt x="6516" y="20745"/>
                </a:lnTo>
                <a:cubicBezTo>
                  <a:pt x="6543" y="20758"/>
                  <a:pt x="6574" y="20772"/>
                  <a:pt x="6601" y="20785"/>
                </a:cubicBezTo>
                <a:lnTo>
                  <a:pt x="20776" y="6559"/>
                </a:lnTo>
                <a:cubicBezTo>
                  <a:pt x="20771" y="6555"/>
                  <a:pt x="20771" y="6555"/>
                  <a:pt x="20771" y="6550"/>
                </a:cubicBezTo>
                <a:close/>
                <a:moveTo>
                  <a:pt x="20092" y="5222"/>
                </a:moveTo>
                <a:lnTo>
                  <a:pt x="5196" y="20065"/>
                </a:lnTo>
                <a:cubicBezTo>
                  <a:pt x="5223" y="20078"/>
                  <a:pt x="5246" y="20096"/>
                  <a:pt x="5273" y="20110"/>
                </a:cubicBezTo>
                <a:lnTo>
                  <a:pt x="20096" y="5236"/>
                </a:lnTo>
                <a:cubicBezTo>
                  <a:pt x="20092" y="5231"/>
                  <a:pt x="20092" y="5227"/>
                  <a:pt x="20092" y="5222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rgbClr val="5893D4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pl-PL"/>
          </a:p>
        </p:txBody>
      </p:sp>
      <p:pic>
        <p:nvPicPr>
          <p:cNvPr id="5" name="Grafika 2" descr="Blok miasta z różnymi budynkami, Skyscrapers i drzewami">
            <a:extLst>
              <a:ext uri="{FF2B5EF4-FFF2-40B4-BE49-F238E27FC236}">
                <a16:creationId xmlns:a16="http://schemas.microsoft.com/office/drawing/2014/main" id="{F88CE611-9099-5C74-72DB-0C2737FD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3" b="23864"/>
          <a:stretch/>
        </p:blipFill>
        <p:spPr bwMode="auto">
          <a:xfrm>
            <a:off x="4551045" y="1104051"/>
            <a:ext cx="308991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a 9" descr="Internet rzeczy kontur">
            <a:extLst>
              <a:ext uri="{FF2B5EF4-FFF2-40B4-BE49-F238E27FC236}">
                <a16:creationId xmlns:a16="http://schemas.microsoft.com/office/drawing/2014/main" id="{2C710ABF-CBB4-BFD4-AD54-77D76C06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8770" y="3570391"/>
            <a:ext cx="1381125" cy="1381125"/>
          </a:xfrm>
          <a:prstGeom prst="rect">
            <a:avLst/>
          </a:prstGeom>
        </p:spPr>
      </p:pic>
      <p:sp>
        <p:nvSpPr>
          <p:cNvPr id="7" name="Pole tekstowe 2">
            <a:extLst>
              <a:ext uri="{FF2B5EF4-FFF2-40B4-BE49-F238E27FC236}">
                <a16:creationId xmlns:a16="http://schemas.microsoft.com/office/drawing/2014/main" id="{C24D1938-DE6A-8009-F5FC-4A7451E6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3178596"/>
            <a:ext cx="2771775" cy="51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l-PL" sz="2800" b="1">
                <a:solidFill>
                  <a:srgbClr val="5E5E5E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SMART CITY</a:t>
            </a:r>
            <a:endParaRPr lang="pl-PL" sz="12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6BC4178-DD4D-0F46-9B69-53CD08429F78}"/>
              </a:ext>
            </a:extLst>
          </p:cNvPr>
          <p:cNvSpPr txBox="1"/>
          <p:nvPr/>
        </p:nvSpPr>
        <p:spPr>
          <a:xfrm>
            <a:off x="2618791" y="5922324"/>
            <a:ext cx="777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>
              <a:spcAft>
                <a:spcPts val="600"/>
              </a:spcAft>
            </a:pPr>
            <a:r>
              <a:rPr lang="pl-PL" sz="1800" b="1">
                <a:solidFill>
                  <a:srgbClr val="1F3C88"/>
                </a:solidFill>
                <a:effectLst/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Przepływ danych a realizacja koncepcji Smart </a:t>
            </a:r>
            <a:r>
              <a:rPr lang="pl-PL" sz="1800" b="1" err="1">
                <a:solidFill>
                  <a:srgbClr val="1F3C88"/>
                </a:solidFill>
                <a:effectLst/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pl-PL" sz="1800" b="1">
                <a:solidFill>
                  <a:srgbClr val="1F3C88"/>
                </a:solidFill>
                <a:effectLst/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w Polsce </a:t>
            </a:r>
            <a:br>
              <a:rPr lang="pl-PL" sz="1800" b="1">
                <a:solidFill>
                  <a:srgbClr val="1F3C88"/>
                </a:solidFill>
                <a:effectLst/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>
                <a:solidFill>
                  <a:srgbClr val="1F3C88"/>
                </a:solidFill>
                <a:effectLst/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 w Unii Europejskiej – rola regulacji prawnych.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B720EB7-FFB6-D5D0-A0BF-39768110A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5" y="133241"/>
            <a:ext cx="4191000" cy="5219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AD61544-5DD6-5D47-D4C8-51DA38A45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70" y="135721"/>
            <a:ext cx="2286000" cy="47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8F83A-E213-6CBB-DFEE-AE6046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Gill Sans MT" panose="020B0502020104020203" pitchFamily="34" charset="-18"/>
              </a:rPr>
              <a:t>Przykładowe czujniki</a:t>
            </a:r>
            <a:endParaRPr lang="en-US">
              <a:latin typeface="Gill Sans MT" panose="020B0502020104020203" pitchFamily="34" charset="-18"/>
            </a:endParaRPr>
          </a:p>
        </p:txBody>
      </p:sp>
      <p:pic>
        <p:nvPicPr>
          <p:cNvPr id="1026" name="Picture 2" descr="Cleverciti Sensor">
            <a:extLst>
              <a:ext uri="{FF2B5EF4-FFF2-40B4-BE49-F238E27FC236}">
                <a16:creationId xmlns:a16="http://schemas.microsoft.com/office/drawing/2014/main" id="{FB8550ED-A47D-F880-7CB8-25CCFBDC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52" y="-238498"/>
            <a:ext cx="3938181" cy="3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DC0D55-C8BF-CBE8-98CC-F69D771A0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29" y="3403750"/>
            <a:ext cx="4999418" cy="32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08D7F03-7EAF-4401-9663-7AC1E90E4CF2}"/>
              </a:ext>
            </a:extLst>
          </p:cNvPr>
          <p:cNvSpPr txBox="1"/>
          <p:nvPr/>
        </p:nvSpPr>
        <p:spPr>
          <a:xfrm>
            <a:off x="1016361" y="5205554"/>
            <a:ext cx="6568440" cy="87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>
                <a:latin typeface="Gill Sans MT" panose="020B0502020104020203" pitchFamily="34" charset="-18"/>
              </a:rPr>
              <a:t>Radarowy czujnik zajętości</a:t>
            </a:r>
          </a:p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>
                <a:latin typeface="Gill Sans MT" panose="020B0502020104020203" pitchFamily="34" charset="-18"/>
              </a:rPr>
              <a:t>w kostce brukowej</a:t>
            </a:r>
          </a:p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 sz="1100">
                <a:latin typeface="Gill Sans MT" panose="020B0502020104020203" pitchFamily="34" charset="-18"/>
              </a:rPr>
              <a:t>źródło: </a:t>
            </a:r>
            <a:r>
              <a:rPr lang="pl-PL" sz="1100">
                <a:latin typeface="Gill Sans MT" panose="020B0502020104020203" pitchFamily="34" charset="-18"/>
                <a:hlinkClick r:id="rId4"/>
              </a:rPr>
              <a:t>https://www.ksk-dev.com/</a:t>
            </a:r>
            <a:r>
              <a:rPr lang="pl-PL" sz="1100">
                <a:latin typeface="Gill Sans MT" panose="020B0502020104020203" pitchFamily="34" charset="-18"/>
              </a:rPr>
              <a:t> </a:t>
            </a:r>
            <a:endParaRPr lang="en-US">
              <a:latin typeface="Gill Sans MT" panose="020B0502020104020203" pitchFamily="34" charset="-1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12344A-CA7A-D8A1-7C57-6E2A882F23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8" r="27484"/>
          <a:stretch/>
        </p:blipFill>
        <p:spPr>
          <a:xfrm>
            <a:off x="1016361" y="1806305"/>
            <a:ext cx="3220720" cy="327165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6954C43-B4DC-A59D-5220-A05C48FCEFA5}"/>
              </a:ext>
            </a:extLst>
          </p:cNvPr>
          <p:cNvSpPr txBox="1"/>
          <p:nvPr/>
        </p:nvSpPr>
        <p:spPr>
          <a:xfrm>
            <a:off x="6930464" y="2709976"/>
            <a:ext cx="6568440" cy="87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>
                <a:latin typeface="Gill Sans MT" panose="020B0502020104020203" pitchFamily="34" charset="-18"/>
              </a:rPr>
              <a:t>Wizualny czujnik zajętości</a:t>
            </a:r>
          </a:p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>
                <a:latin typeface="Gill Sans MT" panose="020B0502020104020203" pitchFamily="34" charset="-18"/>
              </a:rPr>
              <a:t>na słupie oświetleniowym</a:t>
            </a:r>
          </a:p>
          <a:p>
            <a:pPr lvl="0" algn="just">
              <a:lnSpc>
                <a:spcPct val="90000"/>
              </a:lnSpc>
              <a:spcAft>
                <a:spcPts val="500"/>
              </a:spcAft>
            </a:pPr>
            <a:r>
              <a:rPr lang="pl-PL" sz="1100">
                <a:latin typeface="Gill Sans MT" panose="020B0502020104020203" pitchFamily="34" charset="-18"/>
              </a:rPr>
              <a:t>źródło: </a:t>
            </a:r>
            <a:r>
              <a:rPr lang="pl-PL" sz="1100">
                <a:latin typeface="Gill Sans MT" panose="020B0502020104020203" pitchFamily="34" charset="-18"/>
                <a:hlinkClick r:id="rId6"/>
              </a:rPr>
              <a:t>https://www.cleverciti.com/</a:t>
            </a:r>
            <a:r>
              <a:rPr lang="pl-PL" sz="1100">
                <a:latin typeface="Gill Sans MT" panose="020B0502020104020203" pitchFamily="34" charset="-18"/>
              </a:rPr>
              <a:t> </a:t>
            </a:r>
            <a:endParaRPr lang="en-US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252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D8B2E-0B52-13AD-48CD-80C8053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latin typeface="Gill Sans MT" panose="020B0502020104020203" pitchFamily="34" charset="-18"/>
                <a:cs typeface="Times New Roman" panose="02020603050405020304" pitchFamily="18" charset="0"/>
              </a:rPr>
              <a:t>Zadanie warsztatowe</a:t>
            </a:r>
            <a:endParaRPr lang="en-US" sz="2800">
              <a:latin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2ED88-C9AC-B78D-1CBC-605871A0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latin typeface="Gill Sans MT" panose="020B0502020104020203" pitchFamily="34" charset="-18"/>
                <a:cs typeface="Times New Roman" panose="02020603050405020304" pitchFamily="18" charset="0"/>
              </a:rPr>
              <a:t>Podzielcie się na grupy i wskażcie rozwiązania (aplikacje mobilne), które </a:t>
            </a:r>
            <a:r>
              <a:rPr lang="pl-PL" sz="1800" b="1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usprawniają komunikację miejsk</a:t>
            </a:r>
            <a:r>
              <a:rPr lang="pl-PL" sz="1800" b="1" dirty="0"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ą.</a:t>
            </a:r>
            <a:endParaRPr lang="pl-PL" sz="1800" dirty="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Wypełnijcie schemat korzystając z gotowych cegiełek, a także wypełniając samodzielnie. </a:t>
            </a:r>
            <a:r>
              <a:rPr lang="pl-PL" sz="18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Wybierzcie odpowiednie hasła ilustrujące: 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Jakie zasoby potrzebne są przy oferowaniu takich aplikacji?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1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Jakie </a:t>
            </a:r>
            <a:r>
              <a:rPr lang="pl-PL" sz="18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podmioty są/powinny być zaangażowane w jakiej roli?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Jakie są ryzyka związane z tworzeniem i udostępnianiem takich aplikacji?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Jakie korzyści przynoszą wybrane aplikacji i jak może wyglądać zaangażowanie mieszkańców?</a:t>
            </a:r>
          </a:p>
          <a:p>
            <a:endParaRPr lang="pl-PL" sz="1800" dirty="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endParaRPr lang="en-US" sz="1800" b="1" dirty="0">
              <a:latin typeface="Gill Sans MT" panose="020B05020201040202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C1EC817-2D47-0B1B-EABB-1F93A211D15C}"/>
              </a:ext>
            </a:extLst>
          </p:cNvPr>
          <p:cNvSpPr txBox="1"/>
          <p:nvPr/>
        </p:nvSpPr>
        <p:spPr>
          <a:xfrm>
            <a:off x="1307548" y="1812517"/>
            <a:ext cx="9460773" cy="25925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pl-PL">
                <a:latin typeface="Gill Sans MT"/>
                <a:ea typeface="Gill Sans MT" panose="020B0502020104020203" pitchFamily="34" charset="-18"/>
                <a:cs typeface="Times New Roman"/>
              </a:rPr>
              <a:t> </a:t>
            </a:r>
            <a:r>
              <a:rPr lang="pl-PL" sz="180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„Osią koncepcji Inteligentnych Miast jest cyfryzacja przestrzeni miejskiej, której celem jest tworzenie miast, które byłyby bardziej przyjazne dla mieszkańca, bardziej ekonomiczne i ekologiczne. Z technologicznego punktu widzenia, kluczowym elementem umożliwiającym wdrożenie tej idei jest Internet Rzeczy.” </a:t>
            </a: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sz="1800">
              <a:effectLst/>
              <a:latin typeface="Gill Sans MT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7200" algn="just">
              <a:lnSpc>
                <a:spcPct val="90000"/>
              </a:lnSpc>
              <a:spcAft>
                <a:spcPts val="500"/>
              </a:spcAft>
            </a:pPr>
            <a:r>
              <a:rPr lang="pl-PL" sz="1800" i="1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Inteligentne miasta i budynki,</a:t>
            </a:r>
            <a:r>
              <a:rPr lang="pl-PL" sz="1800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 R. Wiśniewski i inni, w:  </a:t>
            </a:r>
            <a:r>
              <a:rPr lang="pl-PL" sz="1800" err="1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IoT</a:t>
            </a:r>
            <a:r>
              <a:rPr lang="pl-PL" sz="1800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 w Polskiej Gospodarce. Raport grupy roboczej do spraw Internetu Rzeczy przy Ministerstwie Cyfryzacji, s.31- 32</a:t>
            </a: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7200" algn="just">
              <a:lnSpc>
                <a:spcPct val="90000"/>
              </a:lnSpc>
              <a:spcAft>
                <a:spcPts val="500"/>
              </a:spcAft>
            </a:pPr>
            <a:r>
              <a:rPr lang="pl-PL" sz="1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Dostęp: </a:t>
            </a:r>
            <a:r>
              <a:rPr lang="pl-PL" sz="1800" u="sng">
                <a:solidFill>
                  <a:srgbClr val="0000FF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  <a:hlinkClick r:id="rId2"/>
              </a:rPr>
              <a:t>https://www.gov.pl/web/ai/smart-city</a:t>
            </a:r>
            <a:r>
              <a:rPr lang="pl-PL" sz="1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6159524-426B-4DF5-B6BB-01CB179B2698}"/>
              </a:ext>
            </a:extLst>
          </p:cNvPr>
          <p:cNvSpPr/>
          <p:nvPr/>
        </p:nvSpPr>
        <p:spPr>
          <a:xfrm>
            <a:off x="1696281" y="1909714"/>
            <a:ext cx="9099825" cy="2684373"/>
          </a:xfrm>
          <a:custGeom>
            <a:avLst/>
            <a:gdLst>
              <a:gd name="connsiteX0" fmla="*/ 0 w 9099825"/>
              <a:gd name="connsiteY0" fmla="*/ 447404 h 2684373"/>
              <a:gd name="connsiteX1" fmla="*/ 447404 w 9099825"/>
              <a:gd name="connsiteY1" fmla="*/ 0 h 2684373"/>
              <a:gd name="connsiteX2" fmla="*/ 787326 w 9099825"/>
              <a:gd name="connsiteY2" fmla="*/ 0 h 2684373"/>
              <a:gd name="connsiteX3" fmla="*/ 1127248 w 9099825"/>
              <a:gd name="connsiteY3" fmla="*/ 0 h 2684373"/>
              <a:gd name="connsiteX4" fmla="*/ 1631271 w 9099825"/>
              <a:gd name="connsiteY4" fmla="*/ 0 h 2684373"/>
              <a:gd name="connsiteX5" fmla="*/ 2299394 w 9099825"/>
              <a:gd name="connsiteY5" fmla="*/ 0 h 2684373"/>
              <a:gd name="connsiteX6" fmla="*/ 2639316 w 9099825"/>
              <a:gd name="connsiteY6" fmla="*/ 0 h 2684373"/>
              <a:gd name="connsiteX7" fmla="*/ 3225388 w 9099825"/>
              <a:gd name="connsiteY7" fmla="*/ 0 h 2684373"/>
              <a:gd name="connsiteX8" fmla="*/ 3729411 w 9099825"/>
              <a:gd name="connsiteY8" fmla="*/ 0 h 2684373"/>
              <a:gd name="connsiteX9" fmla="*/ 4233433 w 9099825"/>
              <a:gd name="connsiteY9" fmla="*/ 0 h 2684373"/>
              <a:gd name="connsiteX10" fmla="*/ 4573355 w 9099825"/>
              <a:gd name="connsiteY10" fmla="*/ 0 h 2684373"/>
              <a:gd name="connsiteX11" fmla="*/ 4995328 w 9099825"/>
              <a:gd name="connsiteY11" fmla="*/ 0 h 2684373"/>
              <a:gd name="connsiteX12" fmla="*/ 5335250 w 9099825"/>
              <a:gd name="connsiteY12" fmla="*/ 0 h 2684373"/>
              <a:gd name="connsiteX13" fmla="*/ 6085423 w 9099825"/>
              <a:gd name="connsiteY13" fmla="*/ 0 h 2684373"/>
              <a:gd name="connsiteX14" fmla="*/ 6589445 w 9099825"/>
              <a:gd name="connsiteY14" fmla="*/ 0 h 2684373"/>
              <a:gd name="connsiteX15" fmla="*/ 6929367 w 9099825"/>
              <a:gd name="connsiteY15" fmla="*/ 0 h 2684373"/>
              <a:gd name="connsiteX16" fmla="*/ 7597490 w 9099825"/>
              <a:gd name="connsiteY16" fmla="*/ 0 h 2684373"/>
              <a:gd name="connsiteX17" fmla="*/ 8101513 w 9099825"/>
              <a:gd name="connsiteY17" fmla="*/ 0 h 2684373"/>
              <a:gd name="connsiteX18" fmla="*/ 8652421 w 9099825"/>
              <a:gd name="connsiteY18" fmla="*/ 0 h 2684373"/>
              <a:gd name="connsiteX19" fmla="*/ 9099825 w 9099825"/>
              <a:gd name="connsiteY19" fmla="*/ 447404 h 2684373"/>
              <a:gd name="connsiteX20" fmla="*/ 9099825 w 9099825"/>
              <a:gd name="connsiteY20" fmla="*/ 1079717 h 2684373"/>
              <a:gd name="connsiteX21" fmla="*/ 9099825 w 9099825"/>
              <a:gd name="connsiteY21" fmla="*/ 1712030 h 2684373"/>
              <a:gd name="connsiteX22" fmla="*/ 9099825 w 9099825"/>
              <a:gd name="connsiteY22" fmla="*/ 2236969 h 2684373"/>
              <a:gd name="connsiteX23" fmla="*/ 8652421 w 9099825"/>
              <a:gd name="connsiteY23" fmla="*/ 2684373 h 2684373"/>
              <a:gd name="connsiteX24" fmla="*/ 8312499 w 9099825"/>
              <a:gd name="connsiteY24" fmla="*/ 2684373 h 2684373"/>
              <a:gd name="connsiteX25" fmla="*/ 7890527 w 9099825"/>
              <a:gd name="connsiteY25" fmla="*/ 2684373 h 2684373"/>
              <a:gd name="connsiteX26" fmla="*/ 7304454 w 9099825"/>
              <a:gd name="connsiteY26" fmla="*/ 2684373 h 2684373"/>
              <a:gd name="connsiteX27" fmla="*/ 6718381 w 9099825"/>
              <a:gd name="connsiteY27" fmla="*/ 2684373 h 2684373"/>
              <a:gd name="connsiteX28" fmla="*/ 6296409 w 9099825"/>
              <a:gd name="connsiteY28" fmla="*/ 2684373 h 2684373"/>
              <a:gd name="connsiteX29" fmla="*/ 5628286 w 9099825"/>
              <a:gd name="connsiteY29" fmla="*/ 2684373 h 2684373"/>
              <a:gd name="connsiteX30" fmla="*/ 5124264 w 9099825"/>
              <a:gd name="connsiteY30" fmla="*/ 2684373 h 2684373"/>
              <a:gd name="connsiteX31" fmla="*/ 4620241 w 9099825"/>
              <a:gd name="connsiteY31" fmla="*/ 2684373 h 2684373"/>
              <a:gd name="connsiteX32" fmla="*/ 4198269 w 9099825"/>
              <a:gd name="connsiteY32" fmla="*/ 2684373 h 2684373"/>
              <a:gd name="connsiteX33" fmla="*/ 3612196 w 9099825"/>
              <a:gd name="connsiteY33" fmla="*/ 2684373 h 2684373"/>
              <a:gd name="connsiteX34" fmla="*/ 2862023 w 9099825"/>
              <a:gd name="connsiteY34" fmla="*/ 2684373 h 2684373"/>
              <a:gd name="connsiteX35" fmla="*/ 2522101 w 9099825"/>
              <a:gd name="connsiteY35" fmla="*/ 2684373 h 2684373"/>
              <a:gd name="connsiteX36" fmla="*/ 2182179 w 9099825"/>
              <a:gd name="connsiteY36" fmla="*/ 2684373 h 2684373"/>
              <a:gd name="connsiteX37" fmla="*/ 1760207 w 9099825"/>
              <a:gd name="connsiteY37" fmla="*/ 2684373 h 2684373"/>
              <a:gd name="connsiteX38" fmla="*/ 1338234 w 9099825"/>
              <a:gd name="connsiteY38" fmla="*/ 2684373 h 2684373"/>
              <a:gd name="connsiteX39" fmla="*/ 447404 w 9099825"/>
              <a:gd name="connsiteY39" fmla="*/ 2684373 h 2684373"/>
              <a:gd name="connsiteX40" fmla="*/ 0 w 9099825"/>
              <a:gd name="connsiteY40" fmla="*/ 2236969 h 2684373"/>
              <a:gd name="connsiteX41" fmla="*/ 0 w 9099825"/>
              <a:gd name="connsiteY41" fmla="*/ 1640447 h 2684373"/>
              <a:gd name="connsiteX42" fmla="*/ 0 w 9099825"/>
              <a:gd name="connsiteY42" fmla="*/ 1061821 h 2684373"/>
              <a:gd name="connsiteX43" fmla="*/ 0 w 9099825"/>
              <a:gd name="connsiteY43" fmla="*/ 447404 h 268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099825" h="2684373" extrusionOk="0">
                <a:moveTo>
                  <a:pt x="0" y="447404"/>
                </a:moveTo>
                <a:cubicBezTo>
                  <a:pt x="21430" y="181555"/>
                  <a:pt x="170041" y="-7651"/>
                  <a:pt x="447404" y="0"/>
                </a:cubicBezTo>
                <a:cubicBezTo>
                  <a:pt x="541009" y="-16134"/>
                  <a:pt x="676131" y="27561"/>
                  <a:pt x="787326" y="0"/>
                </a:cubicBezTo>
                <a:cubicBezTo>
                  <a:pt x="898521" y="-27561"/>
                  <a:pt x="970504" y="19170"/>
                  <a:pt x="1127248" y="0"/>
                </a:cubicBezTo>
                <a:cubicBezTo>
                  <a:pt x="1283992" y="-19170"/>
                  <a:pt x="1436961" y="31521"/>
                  <a:pt x="1631271" y="0"/>
                </a:cubicBezTo>
                <a:cubicBezTo>
                  <a:pt x="1825581" y="-31521"/>
                  <a:pt x="2100346" y="16484"/>
                  <a:pt x="2299394" y="0"/>
                </a:cubicBezTo>
                <a:cubicBezTo>
                  <a:pt x="2498442" y="-16484"/>
                  <a:pt x="2526673" y="31477"/>
                  <a:pt x="2639316" y="0"/>
                </a:cubicBezTo>
                <a:cubicBezTo>
                  <a:pt x="2751959" y="-31477"/>
                  <a:pt x="3058883" y="26124"/>
                  <a:pt x="3225388" y="0"/>
                </a:cubicBezTo>
                <a:cubicBezTo>
                  <a:pt x="3391893" y="-26124"/>
                  <a:pt x="3536866" y="32349"/>
                  <a:pt x="3729411" y="0"/>
                </a:cubicBezTo>
                <a:cubicBezTo>
                  <a:pt x="3921956" y="-32349"/>
                  <a:pt x="4010527" y="36177"/>
                  <a:pt x="4233433" y="0"/>
                </a:cubicBezTo>
                <a:cubicBezTo>
                  <a:pt x="4456339" y="-36177"/>
                  <a:pt x="4448511" y="35105"/>
                  <a:pt x="4573355" y="0"/>
                </a:cubicBezTo>
                <a:cubicBezTo>
                  <a:pt x="4698199" y="-35105"/>
                  <a:pt x="4875548" y="48519"/>
                  <a:pt x="4995328" y="0"/>
                </a:cubicBezTo>
                <a:cubicBezTo>
                  <a:pt x="5115108" y="-48519"/>
                  <a:pt x="5223452" y="34010"/>
                  <a:pt x="5335250" y="0"/>
                </a:cubicBezTo>
                <a:cubicBezTo>
                  <a:pt x="5447048" y="-34010"/>
                  <a:pt x="5917668" y="44446"/>
                  <a:pt x="6085423" y="0"/>
                </a:cubicBezTo>
                <a:cubicBezTo>
                  <a:pt x="6253178" y="-44446"/>
                  <a:pt x="6372930" y="26772"/>
                  <a:pt x="6589445" y="0"/>
                </a:cubicBezTo>
                <a:cubicBezTo>
                  <a:pt x="6805960" y="-26772"/>
                  <a:pt x="6855332" y="40258"/>
                  <a:pt x="6929367" y="0"/>
                </a:cubicBezTo>
                <a:cubicBezTo>
                  <a:pt x="7003402" y="-40258"/>
                  <a:pt x="7403879" y="75371"/>
                  <a:pt x="7597490" y="0"/>
                </a:cubicBezTo>
                <a:cubicBezTo>
                  <a:pt x="7791101" y="-75371"/>
                  <a:pt x="7957431" y="1544"/>
                  <a:pt x="8101513" y="0"/>
                </a:cubicBezTo>
                <a:cubicBezTo>
                  <a:pt x="8245595" y="-1544"/>
                  <a:pt x="8446208" y="57849"/>
                  <a:pt x="8652421" y="0"/>
                </a:cubicBezTo>
                <a:cubicBezTo>
                  <a:pt x="8869791" y="-7667"/>
                  <a:pt x="9066991" y="185978"/>
                  <a:pt x="9099825" y="447404"/>
                </a:cubicBezTo>
                <a:cubicBezTo>
                  <a:pt x="9109973" y="593901"/>
                  <a:pt x="9097311" y="804613"/>
                  <a:pt x="9099825" y="1079717"/>
                </a:cubicBezTo>
                <a:cubicBezTo>
                  <a:pt x="9102339" y="1354821"/>
                  <a:pt x="9048555" y="1535457"/>
                  <a:pt x="9099825" y="1712030"/>
                </a:cubicBezTo>
                <a:cubicBezTo>
                  <a:pt x="9151095" y="1888603"/>
                  <a:pt x="9048033" y="1987407"/>
                  <a:pt x="9099825" y="2236969"/>
                </a:cubicBezTo>
                <a:cubicBezTo>
                  <a:pt x="9101012" y="2533267"/>
                  <a:pt x="8877624" y="2650731"/>
                  <a:pt x="8652421" y="2684373"/>
                </a:cubicBezTo>
                <a:cubicBezTo>
                  <a:pt x="8489482" y="2690531"/>
                  <a:pt x="8442989" y="2646295"/>
                  <a:pt x="8312499" y="2684373"/>
                </a:cubicBezTo>
                <a:cubicBezTo>
                  <a:pt x="8182009" y="2722451"/>
                  <a:pt x="7989838" y="2637552"/>
                  <a:pt x="7890527" y="2684373"/>
                </a:cubicBezTo>
                <a:cubicBezTo>
                  <a:pt x="7791216" y="2731194"/>
                  <a:pt x="7446926" y="2614210"/>
                  <a:pt x="7304454" y="2684373"/>
                </a:cubicBezTo>
                <a:cubicBezTo>
                  <a:pt x="7161982" y="2754536"/>
                  <a:pt x="6879100" y="2618340"/>
                  <a:pt x="6718381" y="2684373"/>
                </a:cubicBezTo>
                <a:cubicBezTo>
                  <a:pt x="6557662" y="2750406"/>
                  <a:pt x="6479506" y="2666128"/>
                  <a:pt x="6296409" y="2684373"/>
                </a:cubicBezTo>
                <a:cubicBezTo>
                  <a:pt x="6113312" y="2702618"/>
                  <a:pt x="5848418" y="2630843"/>
                  <a:pt x="5628286" y="2684373"/>
                </a:cubicBezTo>
                <a:cubicBezTo>
                  <a:pt x="5408154" y="2737903"/>
                  <a:pt x="5244546" y="2672039"/>
                  <a:pt x="5124264" y="2684373"/>
                </a:cubicBezTo>
                <a:cubicBezTo>
                  <a:pt x="5003982" y="2696707"/>
                  <a:pt x="4840987" y="2636134"/>
                  <a:pt x="4620241" y="2684373"/>
                </a:cubicBezTo>
                <a:cubicBezTo>
                  <a:pt x="4399495" y="2732612"/>
                  <a:pt x="4321099" y="2671858"/>
                  <a:pt x="4198269" y="2684373"/>
                </a:cubicBezTo>
                <a:cubicBezTo>
                  <a:pt x="4075439" y="2696888"/>
                  <a:pt x="3840121" y="2620111"/>
                  <a:pt x="3612196" y="2684373"/>
                </a:cubicBezTo>
                <a:cubicBezTo>
                  <a:pt x="3384271" y="2748635"/>
                  <a:pt x="3197680" y="2646388"/>
                  <a:pt x="2862023" y="2684373"/>
                </a:cubicBezTo>
                <a:cubicBezTo>
                  <a:pt x="2526366" y="2722358"/>
                  <a:pt x="2591174" y="2668272"/>
                  <a:pt x="2522101" y="2684373"/>
                </a:cubicBezTo>
                <a:cubicBezTo>
                  <a:pt x="2453028" y="2700474"/>
                  <a:pt x="2305930" y="2683968"/>
                  <a:pt x="2182179" y="2684373"/>
                </a:cubicBezTo>
                <a:cubicBezTo>
                  <a:pt x="2058428" y="2684778"/>
                  <a:pt x="1876796" y="2641005"/>
                  <a:pt x="1760207" y="2684373"/>
                </a:cubicBezTo>
                <a:cubicBezTo>
                  <a:pt x="1643618" y="2727741"/>
                  <a:pt x="1524400" y="2645847"/>
                  <a:pt x="1338234" y="2684373"/>
                </a:cubicBezTo>
                <a:cubicBezTo>
                  <a:pt x="1152068" y="2722899"/>
                  <a:pt x="822241" y="2618757"/>
                  <a:pt x="447404" y="2684373"/>
                </a:cubicBezTo>
                <a:cubicBezTo>
                  <a:pt x="190970" y="2691158"/>
                  <a:pt x="-22366" y="2473917"/>
                  <a:pt x="0" y="2236969"/>
                </a:cubicBezTo>
                <a:cubicBezTo>
                  <a:pt x="-21076" y="2093679"/>
                  <a:pt x="71127" y="1867299"/>
                  <a:pt x="0" y="1640447"/>
                </a:cubicBezTo>
                <a:cubicBezTo>
                  <a:pt x="-71127" y="1413595"/>
                  <a:pt x="16295" y="1298496"/>
                  <a:pt x="0" y="1061821"/>
                </a:cubicBezTo>
                <a:cubicBezTo>
                  <a:pt x="-16295" y="825146"/>
                  <a:pt x="19959" y="684223"/>
                  <a:pt x="0" y="447404"/>
                </a:cubicBezTo>
                <a:close/>
              </a:path>
            </a:pathLst>
          </a:custGeom>
          <a:noFill/>
          <a:ln w="25400" cap="flat">
            <a:solidFill>
              <a:srgbClr val="FFC000"/>
            </a:solidFill>
            <a:prstDash val="solid"/>
            <a:miter lim="400000"/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903E6FE-08BC-73B3-5D31-A91242A6D874}"/>
              </a:ext>
            </a:extLst>
          </p:cNvPr>
          <p:cNvSpPr txBox="1"/>
          <p:nvPr/>
        </p:nvSpPr>
        <p:spPr>
          <a:xfrm>
            <a:off x="914401" y="953830"/>
            <a:ext cx="10058400" cy="47792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sz="1800" dirty="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pl-PL" dirty="0">
                <a:latin typeface="Gill Sans MT"/>
                <a:ea typeface="Gill Sans MT" panose="020B0502020104020203" pitchFamily="34" charset="-18"/>
                <a:cs typeface="Times New Roman"/>
              </a:rPr>
              <a:t> </a:t>
            </a:r>
            <a:r>
              <a:rPr lang="pl-PL" sz="180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‘intelig</a:t>
            </a:r>
            <a:r>
              <a:rPr lang="pl-PL">
                <a:latin typeface="Gill Sans MT"/>
                <a:ea typeface="Gill Sans MT" panose="020B0502020104020203" pitchFamily="34" charset="-18"/>
                <a:cs typeface="Times New Roman"/>
              </a:rPr>
              <a:t>e</a:t>
            </a:r>
            <a:r>
              <a:rPr lang="pl-PL" dirty="0">
                <a:latin typeface="Gill Sans MT"/>
                <a:ea typeface="Gill Sans MT" panose="020B0502020104020203" pitchFamily="34" charset="-18"/>
                <a:cs typeface="Times New Roman"/>
              </a:rPr>
              <a:t>n</a:t>
            </a:r>
            <a:r>
              <a:rPr lang="pl-PL" sz="180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tne 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miasto’ to miasto, które w coraz większym stopniu zapewnia 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społeczny, gospodarczy i środowiskowy zrównoważony rozwój</a:t>
            </a:r>
            <a:r>
              <a:rPr lang="pl-PL" dirty="0">
                <a:latin typeface="Gill Sans MT"/>
                <a:ea typeface="Gill Sans MT" panose="020B0502020104020203" pitchFamily="34" charset="-18"/>
                <a:cs typeface="Times New Roman"/>
              </a:rPr>
              <a:t>  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i odpowiada na 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wyzwania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takie jak 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zmiana klimatu, gwałtowny wzrost populacji i niestabilność polityczna i gospodarcze,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poprzez fundamentalne zmiany w zakresie z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aangażowania społeczeństwa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, stosowanie z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biorowych metod zarządzania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, prace 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integrujące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różne dyscypliny i systemy miejskie, oraz wykorzystuje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dane, informacje i współczesne technologie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by dostarczać </a:t>
            </a:r>
            <a:r>
              <a:rPr lang="pl-PL" sz="1800" b="1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lepsze usługi i poprawiać jakość życia</a:t>
            </a:r>
            <a:r>
              <a:rPr lang="pl-PL" sz="1800" dirty="0"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 znajdujących się w mieście (mieszkańców, biznesu, gości) teraz i w dającej się przewidzieć przyszłości bez nieuzasadnionego uprzywilejowywania wybranych grup oraz degradacji środowiska naturalnego.</a:t>
            </a:r>
            <a:r>
              <a:rPr lang="pl-PL" dirty="0">
                <a:latin typeface="Gill Sans MT"/>
                <a:ea typeface="Gill Sans MT" panose="020B0502020104020203" pitchFamily="34" charset="-18"/>
                <a:cs typeface="Times New Roman"/>
              </a:rPr>
              <a:t> </a:t>
            </a:r>
            <a:endParaRPr lang="pl-PL" sz="1800" dirty="0">
              <a:effectLst/>
              <a:latin typeface="Gill Sans MT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dirty="0">
              <a:latin typeface="Gill Sans MT"/>
              <a:cs typeface="Times New Roman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pl-PL" b="1" dirty="0">
                <a:latin typeface="Gill Sans MT"/>
                <a:cs typeface="Times New Roman"/>
              </a:rPr>
              <a:t>Norma ISO: ISO 37122:2019 określająca wskaźniki dla  zrównoważonych miast </a:t>
            </a: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b="1" dirty="0">
              <a:latin typeface="Gill Sans MT"/>
              <a:ea typeface="Calibri"/>
              <a:cs typeface="Times New Roman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en-US" sz="1800" i="1" dirty="0">
                <a:solidFill>
                  <a:srgbClr val="FFC000"/>
                </a:solidFill>
                <a:effectLst/>
                <a:latin typeface="Gill Sans MT"/>
                <a:ea typeface="Gill Sans MT" panose="020B0502020104020203" pitchFamily="34" charset="-18"/>
                <a:cs typeface="Times New Roman"/>
              </a:rPr>
              <a:t>Sustainable cities and communities — Indicators for smart cities; </a:t>
            </a:r>
            <a:r>
              <a:rPr lang="en-US" sz="1800" u="sng" dirty="0">
                <a:solidFill>
                  <a:srgbClr val="FFC000"/>
                </a:solidFill>
                <a:effectLst/>
                <a:latin typeface="Gill Sans MT"/>
                <a:ea typeface="Gill Sans MT" panose="020B0502020104020203" pitchFamily="34" charset="-18"/>
                <a:cs typeface="Times New Roman"/>
                <a:hlinkClick r:id="rId2"/>
              </a:rPr>
              <a:t>https://www.iso.org/obp/ui/en/#iso:std:iso:37122:ed-1:v1:en</a:t>
            </a:r>
            <a:endParaRPr lang="pl-PL" sz="1800" dirty="0">
              <a:effectLst/>
              <a:latin typeface="Gill Sans MT"/>
              <a:ea typeface="Gill Sans MT" panose="020B0502020104020203" pitchFamily="34" charset="-18"/>
              <a:cs typeface="Times New Roman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endParaRPr lang="pl-PL" b="1" dirty="0">
              <a:ea typeface="Calibri"/>
              <a:cs typeface="Calibri"/>
            </a:endParaRPr>
          </a:p>
          <a:p>
            <a:pPr marL="457200" algn="just">
              <a:lnSpc>
                <a:spcPct val="90000"/>
              </a:lnSpc>
              <a:spcAft>
                <a:spcPts val="500"/>
              </a:spcAft>
            </a:pPr>
            <a:endParaRPr lang="pl-PL" dirty="0">
              <a:solidFill>
                <a:srgbClr val="000000"/>
              </a:solidFill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D9A5569-D744-6786-8937-B72F83CA5A0A}"/>
              </a:ext>
            </a:extLst>
          </p:cNvPr>
          <p:cNvSpPr/>
          <p:nvPr/>
        </p:nvSpPr>
        <p:spPr>
          <a:xfrm>
            <a:off x="1219199" y="975640"/>
            <a:ext cx="9868453" cy="4696290"/>
          </a:xfrm>
          <a:custGeom>
            <a:avLst/>
            <a:gdLst>
              <a:gd name="connsiteX0" fmla="*/ 0 w 9868453"/>
              <a:gd name="connsiteY0" fmla="*/ 782731 h 4696290"/>
              <a:gd name="connsiteX1" fmla="*/ 782731 w 9868453"/>
              <a:gd name="connsiteY1" fmla="*/ 0 h 4696290"/>
              <a:gd name="connsiteX2" fmla="*/ 1126712 w 9868453"/>
              <a:gd name="connsiteY2" fmla="*/ 0 h 4696290"/>
              <a:gd name="connsiteX3" fmla="*/ 1470693 w 9868453"/>
              <a:gd name="connsiteY3" fmla="*/ 0 h 4696290"/>
              <a:gd name="connsiteX4" fmla="*/ 1980734 w 9868453"/>
              <a:gd name="connsiteY4" fmla="*/ 0 h 4696290"/>
              <a:gd name="connsiteX5" fmla="*/ 2656835 w 9868453"/>
              <a:gd name="connsiteY5" fmla="*/ 0 h 4696290"/>
              <a:gd name="connsiteX6" fmla="*/ 3000816 w 9868453"/>
              <a:gd name="connsiteY6" fmla="*/ 0 h 4696290"/>
              <a:gd name="connsiteX7" fmla="*/ 3593887 w 9868453"/>
              <a:gd name="connsiteY7" fmla="*/ 0 h 4696290"/>
              <a:gd name="connsiteX8" fmla="*/ 4103927 w 9868453"/>
              <a:gd name="connsiteY8" fmla="*/ 0 h 4696290"/>
              <a:gd name="connsiteX9" fmla="*/ 4613968 w 9868453"/>
              <a:gd name="connsiteY9" fmla="*/ 0 h 4696290"/>
              <a:gd name="connsiteX10" fmla="*/ 4957949 w 9868453"/>
              <a:gd name="connsiteY10" fmla="*/ 0 h 4696290"/>
              <a:gd name="connsiteX11" fmla="*/ 5384960 w 9868453"/>
              <a:gd name="connsiteY11" fmla="*/ 0 h 4696290"/>
              <a:gd name="connsiteX12" fmla="*/ 5728941 w 9868453"/>
              <a:gd name="connsiteY12" fmla="*/ 0 h 4696290"/>
              <a:gd name="connsiteX13" fmla="*/ 6488072 w 9868453"/>
              <a:gd name="connsiteY13" fmla="*/ 0 h 4696290"/>
              <a:gd name="connsiteX14" fmla="*/ 6998113 w 9868453"/>
              <a:gd name="connsiteY14" fmla="*/ 0 h 4696290"/>
              <a:gd name="connsiteX15" fmla="*/ 7342094 w 9868453"/>
              <a:gd name="connsiteY15" fmla="*/ 0 h 4696290"/>
              <a:gd name="connsiteX16" fmla="*/ 8018195 w 9868453"/>
              <a:gd name="connsiteY16" fmla="*/ 0 h 4696290"/>
              <a:gd name="connsiteX17" fmla="*/ 8528235 w 9868453"/>
              <a:gd name="connsiteY17" fmla="*/ 0 h 4696290"/>
              <a:gd name="connsiteX18" fmla="*/ 9085722 w 9868453"/>
              <a:gd name="connsiteY18" fmla="*/ 0 h 4696290"/>
              <a:gd name="connsiteX19" fmla="*/ 9868453 w 9868453"/>
              <a:gd name="connsiteY19" fmla="*/ 782731 h 4696290"/>
              <a:gd name="connsiteX20" fmla="*/ 9868453 w 9868453"/>
              <a:gd name="connsiteY20" fmla="*/ 1367152 h 4696290"/>
              <a:gd name="connsiteX21" fmla="*/ 9868453 w 9868453"/>
              <a:gd name="connsiteY21" fmla="*/ 1951573 h 4696290"/>
              <a:gd name="connsiteX22" fmla="*/ 9868453 w 9868453"/>
              <a:gd name="connsiteY22" fmla="*/ 2379453 h 4696290"/>
              <a:gd name="connsiteX23" fmla="*/ 9868453 w 9868453"/>
              <a:gd name="connsiteY23" fmla="*/ 2869950 h 4696290"/>
              <a:gd name="connsiteX24" fmla="*/ 9868453 w 9868453"/>
              <a:gd name="connsiteY24" fmla="*/ 3297829 h 4696290"/>
              <a:gd name="connsiteX25" fmla="*/ 9868453 w 9868453"/>
              <a:gd name="connsiteY25" fmla="*/ 3913559 h 4696290"/>
              <a:gd name="connsiteX26" fmla="*/ 9085722 w 9868453"/>
              <a:gd name="connsiteY26" fmla="*/ 4696290 h 4696290"/>
              <a:gd name="connsiteX27" fmla="*/ 8409621 w 9868453"/>
              <a:gd name="connsiteY27" fmla="*/ 4696290 h 4696290"/>
              <a:gd name="connsiteX28" fmla="*/ 7982610 w 9868453"/>
              <a:gd name="connsiteY28" fmla="*/ 4696290 h 4696290"/>
              <a:gd name="connsiteX29" fmla="*/ 7306510 w 9868453"/>
              <a:gd name="connsiteY29" fmla="*/ 4696290 h 4696290"/>
              <a:gd name="connsiteX30" fmla="*/ 6796469 w 9868453"/>
              <a:gd name="connsiteY30" fmla="*/ 4696290 h 4696290"/>
              <a:gd name="connsiteX31" fmla="*/ 6286428 w 9868453"/>
              <a:gd name="connsiteY31" fmla="*/ 4696290 h 4696290"/>
              <a:gd name="connsiteX32" fmla="*/ 5859417 w 9868453"/>
              <a:gd name="connsiteY32" fmla="*/ 4696290 h 4696290"/>
              <a:gd name="connsiteX33" fmla="*/ 5266346 w 9868453"/>
              <a:gd name="connsiteY33" fmla="*/ 4696290 h 4696290"/>
              <a:gd name="connsiteX34" fmla="*/ 4507216 w 9868453"/>
              <a:gd name="connsiteY34" fmla="*/ 4696290 h 4696290"/>
              <a:gd name="connsiteX35" fmla="*/ 4163234 w 9868453"/>
              <a:gd name="connsiteY35" fmla="*/ 4696290 h 4696290"/>
              <a:gd name="connsiteX36" fmla="*/ 3819253 w 9868453"/>
              <a:gd name="connsiteY36" fmla="*/ 4696290 h 4696290"/>
              <a:gd name="connsiteX37" fmla="*/ 3392242 w 9868453"/>
              <a:gd name="connsiteY37" fmla="*/ 4696290 h 4696290"/>
              <a:gd name="connsiteX38" fmla="*/ 2965231 w 9868453"/>
              <a:gd name="connsiteY38" fmla="*/ 4696290 h 4696290"/>
              <a:gd name="connsiteX39" fmla="*/ 2538221 w 9868453"/>
              <a:gd name="connsiteY39" fmla="*/ 4696290 h 4696290"/>
              <a:gd name="connsiteX40" fmla="*/ 2111210 w 9868453"/>
              <a:gd name="connsiteY40" fmla="*/ 4696290 h 4696290"/>
              <a:gd name="connsiteX41" fmla="*/ 1435109 w 9868453"/>
              <a:gd name="connsiteY41" fmla="*/ 4696290 h 4696290"/>
              <a:gd name="connsiteX42" fmla="*/ 782731 w 9868453"/>
              <a:gd name="connsiteY42" fmla="*/ 4696290 h 4696290"/>
              <a:gd name="connsiteX43" fmla="*/ 0 w 9868453"/>
              <a:gd name="connsiteY43" fmla="*/ 3913559 h 4696290"/>
              <a:gd name="connsiteX44" fmla="*/ 0 w 9868453"/>
              <a:gd name="connsiteY44" fmla="*/ 3485679 h 4696290"/>
              <a:gd name="connsiteX45" fmla="*/ 0 w 9868453"/>
              <a:gd name="connsiteY45" fmla="*/ 2995183 h 4696290"/>
              <a:gd name="connsiteX46" fmla="*/ 0 w 9868453"/>
              <a:gd name="connsiteY46" fmla="*/ 2442070 h 4696290"/>
              <a:gd name="connsiteX47" fmla="*/ 0 w 9868453"/>
              <a:gd name="connsiteY47" fmla="*/ 1982882 h 4696290"/>
              <a:gd name="connsiteX48" fmla="*/ 0 w 9868453"/>
              <a:gd name="connsiteY48" fmla="*/ 1461077 h 4696290"/>
              <a:gd name="connsiteX49" fmla="*/ 0 w 9868453"/>
              <a:gd name="connsiteY49" fmla="*/ 782731 h 46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868453" h="4696290" extrusionOk="0">
                <a:moveTo>
                  <a:pt x="0" y="782731"/>
                </a:moveTo>
                <a:cubicBezTo>
                  <a:pt x="61933" y="296238"/>
                  <a:pt x="290936" y="-15041"/>
                  <a:pt x="782731" y="0"/>
                </a:cubicBezTo>
                <a:cubicBezTo>
                  <a:pt x="875648" y="-27278"/>
                  <a:pt x="1032688" y="36946"/>
                  <a:pt x="1126712" y="0"/>
                </a:cubicBezTo>
                <a:cubicBezTo>
                  <a:pt x="1220736" y="-36946"/>
                  <a:pt x="1365540" y="17254"/>
                  <a:pt x="1470693" y="0"/>
                </a:cubicBezTo>
                <a:cubicBezTo>
                  <a:pt x="1575846" y="-17254"/>
                  <a:pt x="1840900" y="36411"/>
                  <a:pt x="1980734" y="0"/>
                </a:cubicBezTo>
                <a:cubicBezTo>
                  <a:pt x="2120568" y="-36411"/>
                  <a:pt x="2393056" y="16353"/>
                  <a:pt x="2656835" y="0"/>
                </a:cubicBezTo>
                <a:cubicBezTo>
                  <a:pt x="2920614" y="-16353"/>
                  <a:pt x="2855505" y="38225"/>
                  <a:pt x="3000816" y="0"/>
                </a:cubicBezTo>
                <a:cubicBezTo>
                  <a:pt x="3146127" y="-38225"/>
                  <a:pt x="3417610" y="53425"/>
                  <a:pt x="3593887" y="0"/>
                </a:cubicBezTo>
                <a:cubicBezTo>
                  <a:pt x="3770164" y="-53425"/>
                  <a:pt x="3848970" y="17167"/>
                  <a:pt x="4103927" y="0"/>
                </a:cubicBezTo>
                <a:cubicBezTo>
                  <a:pt x="4358884" y="-17167"/>
                  <a:pt x="4475552" y="9822"/>
                  <a:pt x="4613968" y="0"/>
                </a:cubicBezTo>
                <a:cubicBezTo>
                  <a:pt x="4752384" y="-9822"/>
                  <a:pt x="4844859" y="19002"/>
                  <a:pt x="4957949" y="0"/>
                </a:cubicBezTo>
                <a:cubicBezTo>
                  <a:pt x="5071039" y="-19002"/>
                  <a:pt x="5281037" y="32"/>
                  <a:pt x="5384960" y="0"/>
                </a:cubicBezTo>
                <a:cubicBezTo>
                  <a:pt x="5488883" y="-32"/>
                  <a:pt x="5610196" y="40360"/>
                  <a:pt x="5728941" y="0"/>
                </a:cubicBezTo>
                <a:cubicBezTo>
                  <a:pt x="5847686" y="-40360"/>
                  <a:pt x="6302730" y="52112"/>
                  <a:pt x="6488072" y="0"/>
                </a:cubicBezTo>
                <a:cubicBezTo>
                  <a:pt x="6673414" y="-52112"/>
                  <a:pt x="6770403" y="1508"/>
                  <a:pt x="6998113" y="0"/>
                </a:cubicBezTo>
                <a:cubicBezTo>
                  <a:pt x="7225823" y="-1508"/>
                  <a:pt x="7210328" y="29029"/>
                  <a:pt x="7342094" y="0"/>
                </a:cubicBezTo>
                <a:cubicBezTo>
                  <a:pt x="7473860" y="-29029"/>
                  <a:pt x="7835301" y="4898"/>
                  <a:pt x="8018195" y="0"/>
                </a:cubicBezTo>
                <a:cubicBezTo>
                  <a:pt x="8201089" y="-4898"/>
                  <a:pt x="8413370" y="22823"/>
                  <a:pt x="8528235" y="0"/>
                </a:cubicBezTo>
                <a:cubicBezTo>
                  <a:pt x="8643100" y="-22823"/>
                  <a:pt x="8920578" y="59191"/>
                  <a:pt x="9085722" y="0"/>
                </a:cubicBezTo>
                <a:cubicBezTo>
                  <a:pt x="9452904" y="-16793"/>
                  <a:pt x="9802963" y="321854"/>
                  <a:pt x="9868453" y="782731"/>
                </a:cubicBezTo>
                <a:cubicBezTo>
                  <a:pt x="9878742" y="1036732"/>
                  <a:pt x="9836761" y="1126098"/>
                  <a:pt x="9868453" y="1367152"/>
                </a:cubicBezTo>
                <a:cubicBezTo>
                  <a:pt x="9900145" y="1608206"/>
                  <a:pt x="9842001" y="1743715"/>
                  <a:pt x="9868453" y="1951573"/>
                </a:cubicBezTo>
                <a:cubicBezTo>
                  <a:pt x="9894905" y="2159431"/>
                  <a:pt x="9818906" y="2261168"/>
                  <a:pt x="9868453" y="2379453"/>
                </a:cubicBezTo>
                <a:cubicBezTo>
                  <a:pt x="9918000" y="2497738"/>
                  <a:pt x="9824661" y="2676157"/>
                  <a:pt x="9868453" y="2869950"/>
                </a:cubicBezTo>
                <a:cubicBezTo>
                  <a:pt x="9912245" y="3063743"/>
                  <a:pt x="9858310" y="3142869"/>
                  <a:pt x="9868453" y="3297829"/>
                </a:cubicBezTo>
                <a:cubicBezTo>
                  <a:pt x="9878596" y="3452789"/>
                  <a:pt x="9831793" y="3691818"/>
                  <a:pt x="9868453" y="3913559"/>
                </a:cubicBezTo>
                <a:cubicBezTo>
                  <a:pt x="9799534" y="4329900"/>
                  <a:pt x="9517604" y="4569905"/>
                  <a:pt x="9085722" y="4696290"/>
                </a:cubicBezTo>
                <a:cubicBezTo>
                  <a:pt x="8817166" y="4777041"/>
                  <a:pt x="8712110" y="4680696"/>
                  <a:pt x="8409621" y="4696290"/>
                </a:cubicBezTo>
                <a:cubicBezTo>
                  <a:pt x="8107132" y="4711884"/>
                  <a:pt x="8102516" y="4694806"/>
                  <a:pt x="7982610" y="4696290"/>
                </a:cubicBezTo>
                <a:cubicBezTo>
                  <a:pt x="7862704" y="4697774"/>
                  <a:pt x="7619850" y="4620090"/>
                  <a:pt x="7306510" y="4696290"/>
                </a:cubicBezTo>
                <a:cubicBezTo>
                  <a:pt x="6993170" y="4772490"/>
                  <a:pt x="6924173" y="4653035"/>
                  <a:pt x="6796469" y="4696290"/>
                </a:cubicBezTo>
                <a:cubicBezTo>
                  <a:pt x="6668765" y="4739545"/>
                  <a:pt x="6506628" y="4653843"/>
                  <a:pt x="6286428" y="4696290"/>
                </a:cubicBezTo>
                <a:cubicBezTo>
                  <a:pt x="6066228" y="4738737"/>
                  <a:pt x="5981665" y="4673811"/>
                  <a:pt x="5859417" y="4696290"/>
                </a:cubicBezTo>
                <a:cubicBezTo>
                  <a:pt x="5737169" y="4718769"/>
                  <a:pt x="5461426" y="4692184"/>
                  <a:pt x="5266346" y="4696290"/>
                </a:cubicBezTo>
                <a:cubicBezTo>
                  <a:pt x="5071266" y="4700396"/>
                  <a:pt x="4816703" y="4645486"/>
                  <a:pt x="4507216" y="4696290"/>
                </a:cubicBezTo>
                <a:cubicBezTo>
                  <a:pt x="4197729" y="4747094"/>
                  <a:pt x="4232333" y="4657195"/>
                  <a:pt x="4163234" y="4696290"/>
                </a:cubicBezTo>
                <a:cubicBezTo>
                  <a:pt x="4094135" y="4735385"/>
                  <a:pt x="3916496" y="4665136"/>
                  <a:pt x="3819253" y="4696290"/>
                </a:cubicBezTo>
                <a:cubicBezTo>
                  <a:pt x="3722010" y="4727444"/>
                  <a:pt x="3504430" y="4667794"/>
                  <a:pt x="3392242" y="4696290"/>
                </a:cubicBezTo>
                <a:cubicBezTo>
                  <a:pt x="3280054" y="4724786"/>
                  <a:pt x="3104225" y="4695902"/>
                  <a:pt x="2965231" y="4696290"/>
                </a:cubicBezTo>
                <a:cubicBezTo>
                  <a:pt x="2826237" y="4696678"/>
                  <a:pt x="2642932" y="4686956"/>
                  <a:pt x="2538221" y="4696290"/>
                </a:cubicBezTo>
                <a:cubicBezTo>
                  <a:pt x="2433510" y="4705624"/>
                  <a:pt x="2271052" y="4675265"/>
                  <a:pt x="2111210" y="4696290"/>
                </a:cubicBezTo>
                <a:cubicBezTo>
                  <a:pt x="1951368" y="4717315"/>
                  <a:pt x="1695088" y="4617961"/>
                  <a:pt x="1435109" y="4696290"/>
                </a:cubicBezTo>
                <a:cubicBezTo>
                  <a:pt x="1175130" y="4774619"/>
                  <a:pt x="1011849" y="4662933"/>
                  <a:pt x="782731" y="4696290"/>
                </a:cubicBezTo>
                <a:cubicBezTo>
                  <a:pt x="362914" y="4750382"/>
                  <a:pt x="25836" y="4447242"/>
                  <a:pt x="0" y="3913559"/>
                </a:cubicBezTo>
                <a:cubicBezTo>
                  <a:pt x="-105" y="3777617"/>
                  <a:pt x="39407" y="3624831"/>
                  <a:pt x="0" y="3485679"/>
                </a:cubicBezTo>
                <a:cubicBezTo>
                  <a:pt x="-39407" y="3346527"/>
                  <a:pt x="42693" y="3142928"/>
                  <a:pt x="0" y="2995183"/>
                </a:cubicBezTo>
                <a:cubicBezTo>
                  <a:pt x="-42693" y="2847438"/>
                  <a:pt x="52115" y="2651122"/>
                  <a:pt x="0" y="2442070"/>
                </a:cubicBezTo>
                <a:cubicBezTo>
                  <a:pt x="-52115" y="2233018"/>
                  <a:pt x="6472" y="2117673"/>
                  <a:pt x="0" y="1982882"/>
                </a:cubicBezTo>
                <a:cubicBezTo>
                  <a:pt x="-6472" y="1848091"/>
                  <a:pt x="33956" y="1575253"/>
                  <a:pt x="0" y="1461077"/>
                </a:cubicBezTo>
                <a:cubicBezTo>
                  <a:pt x="-33956" y="1346902"/>
                  <a:pt x="55227" y="1072461"/>
                  <a:pt x="0" y="782731"/>
                </a:cubicBezTo>
                <a:close/>
              </a:path>
            </a:pathLst>
          </a:custGeom>
          <a:noFill/>
          <a:ln w="25400" cap="flat">
            <a:solidFill>
              <a:srgbClr val="FFC000"/>
            </a:solidFill>
            <a:prstDash val="solid"/>
            <a:miter lim="400000"/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6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5E85CC5-4601-62E8-B017-4D81EB268143}"/>
              </a:ext>
            </a:extLst>
          </p:cNvPr>
          <p:cNvSpPr txBox="1"/>
          <p:nvPr/>
        </p:nvSpPr>
        <p:spPr>
          <a:xfrm>
            <a:off x="4770784" y="3065433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0000"/>
              </a:lnSpc>
              <a:spcAft>
                <a:spcPts val="500"/>
              </a:spcAft>
            </a:pPr>
            <a:r>
              <a:rPr lang="pl-PL" sz="1800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Rezolucja Zgromadzenia Ogólnego A/RES/70/1: Agenda na Rzecz Zrównoważonego Rozwoju 2030</a:t>
            </a: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44A4885-3597-55C1-AA87-1351C330F010}"/>
              </a:ext>
            </a:extLst>
          </p:cNvPr>
          <p:cNvSpPr/>
          <p:nvPr/>
        </p:nvSpPr>
        <p:spPr>
          <a:xfrm>
            <a:off x="1106905" y="1361860"/>
            <a:ext cx="10053588" cy="3534518"/>
          </a:xfrm>
          <a:custGeom>
            <a:avLst/>
            <a:gdLst>
              <a:gd name="connsiteX0" fmla="*/ 0 w 10053588"/>
              <a:gd name="connsiteY0" fmla="*/ 589098 h 3534518"/>
              <a:gd name="connsiteX1" fmla="*/ 589098 w 10053588"/>
              <a:gd name="connsiteY1" fmla="*/ 0 h 3534518"/>
              <a:gd name="connsiteX2" fmla="*/ 914529 w 10053588"/>
              <a:gd name="connsiteY2" fmla="*/ 0 h 3534518"/>
              <a:gd name="connsiteX3" fmla="*/ 1239960 w 10053588"/>
              <a:gd name="connsiteY3" fmla="*/ 0 h 3534518"/>
              <a:gd name="connsiteX4" fmla="*/ 1742899 w 10053588"/>
              <a:gd name="connsiteY4" fmla="*/ 0 h 3534518"/>
              <a:gd name="connsiteX5" fmla="*/ 2423346 w 10053588"/>
              <a:gd name="connsiteY5" fmla="*/ 0 h 3534518"/>
              <a:gd name="connsiteX6" fmla="*/ 2748777 w 10053588"/>
              <a:gd name="connsiteY6" fmla="*/ 0 h 3534518"/>
              <a:gd name="connsiteX7" fmla="*/ 3340470 w 10053588"/>
              <a:gd name="connsiteY7" fmla="*/ 0 h 3534518"/>
              <a:gd name="connsiteX8" fmla="*/ 3843408 w 10053588"/>
              <a:gd name="connsiteY8" fmla="*/ 0 h 3534518"/>
              <a:gd name="connsiteX9" fmla="*/ 4346347 w 10053588"/>
              <a:gd name="connsiteY9" fmla="*/ 0 h 3534518"/>
              <a:gd name="connsiteX10" fmla="*/ 4671778 w 10053588"/>
              <a:gd name="connsiteY10" fmla="*/ 0 h 3534518"/>
              <a:gd name="connsiteX11" fmla="*/ 5085963 w 10053588"/>
              <a:gd name="connsiteY11" fmla="*/ 0 h 3534518"/>
              <a:gd name="connsiteX12" fmla="*/ 5411394 w 10053588"/>
              <a:gd name="connsiteY12" fmla="*/ 0 h 3534518"/>
              <a:gd name="connsiteX13" fmla="*/ 6180595 w 10053588"/>
              <a:gd name="connsiteY13" fmla="*/ 0 h 3534518"/>
              <a:gd name="connsiteX14" fmla="*/ 6683534 w 10053588"/>
              <a:gd name="connsiteY14" fmla="*/ 0 h 3534518"/>
              <a:gd name="connsiteX15" fmla="*/ 7008965 w 10053588"/>
              <a:gd name="connsiteY15" fmla="*/ 0 h 3534518"/>
              <a:gd name="connsiteX16" fmla="*/ 7689412 w 10053588"/>
              <a:gd name="connsiteY16" fmla="*/ 0 h 3534518"/>
              <a:gd name="connsiteX17" fmla="*/ 8192350 w 10053588"/>
              <a:gd name="connsiteY17" fmla="*/ 0 h 3534518"/>
              <a:gd name="connsiteX18" fmla="*/ 8872797 w 10053588"/>
              <a:gd name="connsiteY18" fmla="*/ 0 h 3534518"/>
              <a:gd name="connsiteX19" fmla="*/ 9464490 w 10053588"/>
              <a:gd name="connsiteY19" fmla="*/ 0 h 3534518"/>
              <a:gd name="connsiteX20" fmla="*/ 10053588 w 10053588"/>
              <a:gd name="connsiteY20" fmla="*/ 589098 h 3534518"/>
              <a:gd name="connsiteX21" fmla="*/ 10053588 w 10053588"/>
              <a:gd name="connsiteY21" fmla="*/ 1131052 h 3534518"/>
              <a:gd name="connsiteX22" fmla="*/ 10053588 w 10053588"/>
              <a:gd name="connsiteY22" fmla="*/ 1649443 h 3534518"/>
              <a:gd name="connsiteX23" fmla="*/ 10053588 w 10053588"/>
              <a:gd name="connsiteY23" fmla="*/ 2214960 h 3534518"/>
              <a:gd name="connsiteX24" fmla="*/ 10053588 w 10053588"/>
              <a:gd name="connsiteY24" fmla="*/ 2945420 h 3534518"/>
              <a:gd name="connsiteX25" fmla="*/ 9464490 w 10053588"/>
              <a:gd name="connsiteY25" fmla="*/ 3534518 h 3534518"/>
              <a:gd name="connsiteX26" fmla="*/ 9139059 w 10053588"/>
              <a:gd name="connsiteY26" fmla="*/ 3534518 h 3534518"/>
              <a:gd name="connsiteX27" fmla="*/ 8547366 w 10053588"/>
              <a:gd name="connsiteY27" fmla="*/ 3534518 h 3534518"/>
              <a:gd name="connsiteX28" fmla="*/ 8133181 w 10053588"/>
              <a:gd name="connsiteY28" fmla="*/ 3534518 h 3534518"/>
              <a:gd name="connsiteX29" fmla="*/ 7452734 w 10053588"/>
              <a:gd name="connsiteY29" fmla="*/ 3534518 h 3534518"/>
              <a:gd name="connsiteX30" fmla="*/ 6949796 w 10053588"/>
              <a:gd name="connsiteY30" fmla="*/ 3534518 h 3534518"/>
              <a:gd name="connsiteX31" fmla="*/ 6446857 w 10053588"/>
              <a:gd name="connsiteY31" fmla="*/ 3534518 h 3534518"/>
              <a:gd name="connsiteX32" fmla="*/ 6032672 w 10053588"/>
              <a:gd name="connsiteY32" fmla="*/ 3534518 h 3534518"/>
              <a:gd name="connsiteX33" fmla="*/ 5440979 w 10053588"/>
              <a:gd name="connsiteY33" fmla="*/ 3534518 h 3534518"/>
              <a:gd name="connsiteX34" fmla="*/ 4671778 w 10053588"/>
              <a:gd name="connsiteY34" fmla="*/ 3534518 h 3534518"/>
              <a:gd name="connsiteX35" fmla="*/ 4346347 w 10053588"/>
              <a:gd name="connsiteY35" fmla="*/ 3534518 h 3534518"/>
              <a:gd name="connsiteX36" fmla="*/ 4020916 w 10053588"/>
              <a:gd name="connsiteY36" fmla="*/ 3534518 h 3534518"/>
              <a:gd name="connsiteX37" fmla="*/ 3606731 w 10053588"/>
              <a:gd name="connsiteY37" fmla="*/ 3534518 h 3534518"/>
              <a:gd name="connsiteX38" fmla="*/ 3192546 w 10053588"/>
              <a:gd name="connsiteY38" fmla="*/ 3534518 h 3534518"/>
              <a:gd name="connsiteX39" fmla="*/ 2778361 w 10053588"/>
              <a:gd name="connsiteY39" fmla="*/ 3534518 h 3534518"/>
              <a:gd name="connsiteX40" fmla="*/ 2364176 w 10053588"/>
              <a:gd name="connsiteY40" fmla="*/ 3534518 h 3534518"/>
              <a:gd name="connsiteX41" fmla="*/ 1683730 w 10053588"/>
              <a:gd name="connsiteY41" fmla="*/ 3534518 h 3534518"/>
              <a:gd name="connsiteX42" fmla="*/ 1269545 w 10053588"/>
              <a:gd name="connsiteY42" fmla="*/ 3534518 h 3534518"/>
              <a:gd name="connsiteX43" fmla="*/ 589098 w 10053588"/>
              <a:gd name="connsiteY43" fmla="*/ 3534518 h 3534518"/>
              <a:gd name="connsiteX44" fmla="*/ 0 w 10053588"/>
              <a:gd name="connsiteY44" fmla="*/ 2945420 h 3534518"/>
              <a:gd name="connsiteX45" fmla="*/ 0 w 10053588"/>
              <a:gd name="connsiteY45" fmla="*/ 2427029 h 3534518"/>
              <a:gd name="connsiteX46" fmla="*/ 0 w 10053588"/>
              <a:gd name="connsiteY46" fmla="*/ 1814385 h 3534518"/>
              <a:gd name="connsiteX47" fmla="*/ 0 w 10053588"/>
              <a:gd name="connsiteY47" fmla="*/ 1272431 h 3534518"/>
              <a:gd name="connsiteX48" fmla="*/ 0 w 10053588"/>
              <a:gd name="connsiteY48" fmla="*/ 589098 h 35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053588" h="3534518" extrusionOk="0">
                <a:moveTo>
                  <a:pt x="0" y="589098"/>
                </a:moveTo>
                <a:cubicBezTo>
                  <a:pt x="58718" y="212358"/>
                  <a:pt x="170025" y="-23690"/>
                  <a:pt x="589098" y="0"/>
                </a:cubicBezTo>
                <a:cubicBezTo>
                  <a:pt x="699949" y="-2013"/>
                  <a:pt x="756819" y="17036"/>
                  <a:pt x="914529" y="0"/>
                </a:cubicBezTo>
                <a:cubicBezTo>
                  <a:pt x="1072239" y="-17036"/>
                  <a:pt x="1147734" y="32654"/>
                  <a:pt x="1239960" y="0"/>
                </a:cubicBezTo>
                <a:cubicBezTo>
                  <a:pt x="1332186" y="-32654"/>
                  <a:pt x="1583653" y="1666"/>
                  <a:pt x="1742899" y="0"/>
                </a:cubicBezTo>
                <a:cubicBezTo>
                  <a:pt x="1902145" y="-1666"/>
                  <a:pt x="2195527" y="44798"/>
                  <a:pt x="2423346" y="0"/>
                </a:cubicBezTo>
                <a:cubicBezTo>
                  <a:pt x="2651165" y="-44798"/>
                  <a:pt x="2653407" y="15537"/>
                  <a:pt x="2748777" y="0"/>
                </a:cubicBezTo>
                <a:cubicBezTo>
                  <a:pt x="2844147" y="-15537"/>
                  <a:pt x="3134367" y="17240"/>
                  <a:pt x="3340470" y="0"/>
                </a:cubicBezTo>
                <a:cubicBezTo>
                  <a:pt x="3546573" y="-17240"/>
                  <a:pt x="3617396" y="704"/>
                  <a:pt x="3843408" y="0"/>
                </a:cubicBezTo>
                <a:cubicBezTo>
                  <a:pt x="4069420" y="-704"/>
                  <a:pt x="4188222" y="13948"/>
                  <a:pt x="4346347" y="0"/>
                </a:cubicBezTo>
                <a:cubicBezTo>
                  <a:pt x="4504472" y="-13948"/>
                  <a:pt x="4540120" y="25570"/>
                  <a:pt x="4671778" y="0"/>
                </a:cubicBezTo>
                <a:cubicBezTo>
                  <a:pt x="4803436" y="-25570"/>
                  <a:pt x="4971851" y="4940"/>
                  <a:pt x="5085963" y="0"/>
                </a:cubicBezTo>
                <a:cubicBezTo>
                  <a:pt x="5200075" y="-4940"/>
                  <a:pt x="5274741" y="18235"/>
                  <a:pt x="5411394" y="0"/>
                </a:cubicBezTo>
                <a:cubicBezTo>
                  <a:pt x="5548047" y="-18235"/>
                  <a:pt x="5863388" y="75194"/>
                  <a:pt x="6180595" y="0"/>
                </a:cubicBezTo>
                <a:cubicBezTo>
                  <a:pt x="6497802" y="-75194"/>
                  <a:pt x="6551406" y="7549"/>
                  <a:pt x="6683534" y="0"/>
                </a:cubicBezTo>
                <a:cubicBezTo>
                  <a:pt x="6815662" y="-7549"/>
                  <a:pt x="6942115" y="31047"/>
                  <a:pt x="7008965" y="0"/>
                </a:cubicBezTo>
                <a:cubicBezTo>
                  <a:pt x="7075815" y="-31047"/>
                  <a:pt x="7422167" y="42561"/>
                  <a:pt x="7689412" y="0"/>
                </a:cubicBezTo>
                <a:cubicBezTo>
                  <a:pt x="7956657" y="-42561"/>
                  <a:pt x="8078590" y="12721"/>
                  <a:pt x="8192350" y="0"/>
                </a:cubicBezTo>
                <a:cubicBezTo>
                  <a:pt x="8306110" y="-12721"/>
                  <a:pt x="8692546" y="23182"/>
                  <a:pt x="8872797" y="0"/>
                </a:cubicBezTo>
                <a:cubicBezTo>
                  <a:pt x="9053048" y="-23182"/>
                  <a:pt x="9194408" y="46282"/>
                  <a:pt x="9464490" y="0"/>
                </a:cubicBezTo>
                <a:cubicBezTo>
                  <a:pt x="9791080" y="-20872"/>
                  <a:pt x="10110233" y="317627"/>
                  <a:pt x="10053588" y="589098"/>
                </a:cubicBezTo>
                <a:cubicBezTo>
                  <a:pt x="10084632" y="743569"/>
                  <a:pt x="10004381" y="976172"/>
                  <a:pt x="10053588" y="1131052"/>
                </a:cubicBezTo>
                <a:cubicBezTo>
                  <a:pt x="10102795" y="1285932"/>
                  <a:pt x="10007810" y="1438582"/>
                  <a:pt x="10053588" y="1649443"/>
                </a:cubicBezTo>
                <a:cubicBezTo>
                  <a:pt x="10099366" y="1860304"/>
                  <a:pt x="10046267" y="2065620"/>
                  <a:pt x="10053588" y="2214960"/>
                </a:cubicBezTo>
                <a:cubicBezTo>
                  <a:pt x="10060909" y="2364300"/>
                  <a:pt x="9970684" y="2609522"/>
                  <a:pt x="10053588" y="2945420"/>
                </a:cubicBezTo>
                <a:cubicBezTo>
                  <a:pt x="9976576" y="3257738"/>
                  <a:pt x="9811955" y="3515478"/>
                  <a:pt x="9464490" y="3534518"/>
                </a:cubicBezTo>
                <a:cubicBezTo>
                  <a:pt x="9397081" y="3537156"/>
                  <a:pt x="9252302" y="3527392"/>
                  <a:pt x="9139059" y="3534518"/>
                </a:cubicBezTo>
                <a:cubicBezTo>
                  <a:pt x="9025816" y="3541644"/>
                  <a:pt x="8719969" y="3475736"/>
                  <a:pt x="8547366" y="3534518"/>
                </a:cubicBezTo>
                <a:cubicBezTo>
                  <a:pt x="8374763" y="3593300"/>
                  <a:pt x="8328280" y="3509704"/>
                  <a:pt x="8133181" y="3534518"/>
                </a:cubicBezTo>
                <a:cubicBezTo>
                  <a:pt x="7938083" y="3559332"/>
                  <a:pt x="7610713" y="3484955"/>
                  <a:pt x="7452734" y="3534518"/>
                </a:cubicBezTo>
                <a:cubicBezTo>
                  <a:pt x="7294755" y="3584081"/>
                  <a:pt x="7082662" y="3533114"/>
                  <a:pt x="6949796" y="3534518"/>
                </a:cubicBezTo>
                <a:cubicBezTo>
                  <a:pt x="6816930" y="3535922"/>
                  <a:pt x="6607277" y="3494137"/>
                  <a:pt x="6446857" y="3534518"/>
                </a:cubicBezTo>
                <a:cubicBezTo>
                  <a:pt x="6286437" y="3574899"/>
                  <a:pt x="6234918" y="3503307"/>
                  <a:pt x="6032672" y="3534518"/>
                </a:cubicBezTo>
                <a:cubicBezTo>
                  <a:pt x="5830426" y="3565729"/>
                  <a:pt x="5688817" y="3498674"/>
                  <a:pt x="5440979" y="3534518"/>
                </a:cubicBezTo>
                <a:cubicBezTo>
                  <a:pt x="5193141" y="3570362"/>
                  <a:pt x="4851893" y="3494802"/>
                  <a:pt x="4671778" y="3534518"/>
                </a:cubicBezTo>
                <a:cubicBezTo>
                  <a:pt x="4491663" y="3574234"/>
                  <a:pt x="4437765" y="3526057"/>
                  <a:pt x="4346347" y="3534518"/>
                </a:cubicBezTo>
                <a:cubicBezTo>
                  <a:pt x="4254929" y="3542979"/>
                  <a:pt x="4102930" y="3513454"/>
                  <a:pt x="4020916" y="3534518"/>
                </a:cubicBezTo>
                <a:cubicBezTo>
                  <a:pt x="3938902" y="3555582"/>
                  <a:pt x="3749204" y="3533708"/>
                  <a:pt x="3606731" y="3534518"/>
                </a:cubicBezTo>
                <a:cubicBezTo>
                  <a:pt x="3464258" y="3535328"/>
                  <a:pt x="3324160" y="3522580"/>
                  <a:pt x="3192546" y="3534518"/>
                </a:cubicBezTo>
                <a:cubicBezTo>
                  <a:pt x="3060933" y="3546456"/>
                  <a:pt x="2900308" y="3501922"/>
                  <a:pt x="2778361" y="3534518"/>
                </a:cubicBezTo>
                <a:cubicBezTo>
                  <a:pt x="2656415" y="3567114"/>
                  <a:pt x="2565626" y="3491413"/>
                  <a:pt x="2364176" y="3534518"/>
                </a:cubicBezTo>
                <a:cubicBezTo>
                  <a:pt x="2162727" y="3577623"/>
                  <a:pt x="1892002" y="3504613"/>
                  <a:pt x="1683730" y="3534518"/>
                </a:cubicBezTo>
                <a:cubicBezTo>
                  <a:pt x="1475458" y="3564423"/>
                  <a:pt x="1471170" y="3497006"/>
                  <a:pt x="1269545" y="3534518"/>
                </a:cubicBezTo>
                <a:cubicBezTo>
                  <a:pt x="1067920" y="3572030"/>
                  <a:pt x="823024" y="3531075"/>
                  <a:pt x="589098" y="3534518"/>
                </a:cubicBezTo>
                <a:cubicBezTo>
                  <a:pt x="228869" y="3543954"/>
                  <a:pt x="48630" y="3278610"/>
                  <a:pt x="0" y="2945420"/>
                </a:cubicBezTo>
                <a:cubicBezTo>
                  <a:pt x="-30972" y="2737087"/>
                  <a:pt x="5681" y="2602125"/>
                  <a:pt x="0" y="2427029"/>
                </a:cubicBezTo>
                <a:cubicBezTo>
                  <a:pt x="-5681" y="2251933"/>
                  <a:pt x="72162" y="2014378"/>
                  <a:pt x="0" y="1814385"/>
                </a:cubicBezTo>
                <a:cubicBezTo>
                  <a:pt x="-72162" y="1614392"/>
                  <a:pt x="2707" y="1473864"/>
                  <a:pt x="0" y="1272431"/>
                </a:cubicBezTo>
                <a:cubicBezTo>
                  <a:pt x="-2707" y="1070998"/>
                  <a:pt x="43602" y="812464"/>
                  <a:pt x="0" y="589098"/>
                </a:cubicBezTo>
                <a:close/>
              </a:path>
            </a:pathLst>
          </a:custGeom>
          <a:noFill/>
          <a:ln w="25400" cap="flat">
            <a:solidFill>
              <a:srgbClr val="FFC000"/>
            </a:solidFill>
            <a:prstDash val="solid"/>
            <a:miter lim="400000"/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05F57-A2D1-3F17-D457-F07EB8FE3956}"/>
              </a:ext>
            </a:extLst>
          </p:cNvPr>
          <p:cNvSpPr txBox="1"/>
          <p:nvPr/>
        </p:nvSpPr>
        <p:spPr>
          <a:xfrm>
            <a:off x="4819375" y="2350412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90000"/>
              </a:lnSpc>
              <a:spcAft>
                <a:spcPts val="500"/>
              </a:spcAft>
            </a:pPr>
            <a:r>
              <a:rPr lang="pl-PL" sz="1800" b="1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Cel 11 - Zrównoważone miasta i społeczności</a:t>
            </a:r>
          </a:p>
        </p:txBody>
      </p:sp>
      <p:pic>
        <p:nvPicPr>
          <p:cNvPr id="1026" name="Picture 2" descr="Wyróżnienie dla Volvo Polska za realizację Celów Zrównoważonego Rozwoju">
            <a:extLst>
              <a:ext uri="{FF2B5EF4-FFF2-40B4-BE49-F238E27FC236}">
                <a16:creationId xmlns:a16="http://schemas.microsoft.com/office/drawing/2014/main" id="{B622DB19-3A43-920D-9C93-2FD3D66A4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9" t="28556" r="11858" b="28500"/>
          <a:stretch/>
        </p:blipFill>
        <p:spPr bwMode="auto">
          <a:xfrm>
            <a:off x="1797881" y="1909547"/>
            <a:ext cx="2385390" cy="2311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51C71-B6C1-47C4-3B94-AD930786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663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Na czym może polegać wdrażanie idei „smart </a:t>
            </a:r>
            <a:r>
              <a:rPr lang="pl-PL" sz="2800" err="1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city</a:t>
            </a:r>
            <a:r>
              <a:rPr lang="pl-PL" sz="2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” w Poznaniu? </a:t>
            </a:r>
            <a:endParaRPr lang="en-US" sz="6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D2EB5-CF52-04B7-3143-3EA007AD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542"/>
            <a:ext cx="8017042" cy="5036421"/>
          </a:xfrm>
        </p:spPr>
        <p:txBody>
          <a:bodyPr/>
          <a:lstStyle/>
          <a:p>
            <a:r>
              <a:rPr lang="pl-PL" sz="1800" b="1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Przeanalizuj wybrane cele strategiczne i problemy do rozwiązania na podstawie Strategii  dla Miasta Poznania 2020+</a:t>
            </a: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r>
              <a:rPr lang="pl-PL" sz="1800" b="1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Zapoznaj się z celami strategicznymi na str. </a:t>
            </a:r>
            <a:r>
              <a:rPr lang="pl-PL" sz="1800" b="1"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6-17 </a:t>
            </a:r>
          </a:p>
          <a:p>
            <a:r>
              <a:rPr lang="pl-PL" sz="1800" b="1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Znajdź w tekście analizę wyzwań:   </a:t>
            </a:r>
            <a:endParaRPr lang="pl-PL" sz="1800" b="1"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lvl="1"/>
            <a:r>
              <a:rPr lang="pl-PL" sz="20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Jak pogodzić chęć </a:t>
            </a:r>
            <a:r>
              <a:rPr lang="pl-PL" sz="2000">
                <a:latin typeface="Gill Sans MT" panose="020B0502020104020203" pitchFamily="34" charset="-18"/>
                <a:cs typeface="Times New Roman" panose="02020603050405020304" pitchFamily="18" charset="0"/>
              </a:rPr>
              <a:t>korzystania z własnego samochodu w poruszaniu się po mieście z deficytem przestrzeni dla ruchu samochodowego w mieście?</a:t>
            </a:r>
          </a:p>
          <a:p>
            <a:pPr lvl="1"/>
            <a:r>
              <a:rPr lang="pl-PL" sz="2000">
                <a:latin typeface="Gill Sans MT" panose="020B0502020104020203" pitchFamily="34" charset="-18"/>
                <a:cs typeface="Times New Roman" panose="02020603050405020304" pitchFamily="18" charset="0"/>
              </a:rPr>
              <a:t>Jak zmienić postawy mieszkańców i osób dojeżdżających do miasta wobec transportu i zapewnić infrastrukturę, która spełni postulat zrównoważonego transportu i </a:t>
            </a:r>
            <a:r>
              <a:rPr lang="pl-PL" sz="2000" err="1">
                <a:latin typeface="Gill Sans MT" panose="020B0502020104020203" pitchFamily="34" charset="-18"/>
                <a:cs typeface="Times New Roman" panose="02020603050405020304" pitchFamily="18" charset="0"/>
              </a:rPr>
              <a:t>ekomobilności</a:t>
            </a:r>
            <a:r>
              <a:rPr lang="pl-PL" sz="28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?</a:t>
            </a:r>
          </a:p>
          <a:p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3A5155-6F20-1B52-C7CE-47A564DC17E2}"/>
              </a:ext>
            </a:extLst>
          </p:cNvPr>
          <p:cNvSpPr txBox="1"/>
          <p:nvPr/>
        </p:nvSpPr>
        <p:spPr>
          <a:xfrm>
            <a:off x="3398218" y="4764755"/>
            <a:ext cx="7028283" cy="1153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pl-PL" sz="1800" i="1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Dokument przyjęty Uchwałą nr LXXII/990/V/2010 Rady Miasta Poznania z dnia 11. maja 2010 r. w/s Strategii Rozwoju Miasta Poznania do roku 2030 </a:t>
            </a: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  <a:p>
            <a:pPr marL="450215" algn="just">
              <a:lnSpc>
                <a:spcPct val="90000"/>
              </a:lnSpc>
              <a:spcAft>
                <a:spcPts val="500"/>
              </a:spcAft>
            </a:pPr>
            <a:r>
              <a:rPr lang="pl-PL" sz="1800" u="sng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  <a:hlinkClick r:id="rId3"/>
              </a:rPr>
              <a:t>https://www.poznan.pl/mim/main/-,p,14886.html</a:t>
            </a:r>
            <a:r>
              <a:rPr lang="pl-PL" sz="1800">
                <a:solidFill>
                  <a:srgbClr val="FFC000"/>
                </a:solidFill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 </a:t>
            </a:r>
            <a:endParaRPr lang="pl-PL" sz="1800">
              <a:effectLst/>
              <a:latin typeface="Gill Sans MT" panose="020B0502020104020203" pitchFamily="34" charset="-18"/>
              <a:ea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613A91-2FE9-BDA5-464F-DAE56C0E0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376" y="1427406"/>
            <a:ext cx="2143424" cy="103837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264E177-8FB0-C4EA-688A-D089C55356B4}"/>
              </a:ext>
            </a:extLst>
          </p:cNvPr>
          <p:cNvSpPr txBox="1"/>
          <p:nvPr/>
        </p:nvSpPr>
        <p:spPr>
          <a:xfrm>
            <a:off x="9210376" y="2490286"/>
            <a:ext cx="2764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https://www.poznan.pl/smartcity/</a:t>
            </a:r>
          </a:p>
        </p:txBody>
      </p:sp>
      <p:pic>
        <p:nvPicPr>
          <p:cNvPr id="1026" name="Picture 2" descr="Pobierz kod QR">
            <a:extLst>
              <a:ext uri="{FF2B5EF4-FFF2-40B4-BE49-F238E27FC236}">
                <a16:creationId xmlns:a16="http://schemas.microsoft.com/office/drawing/2014/main" id="{4D01CB2F-B6C7-47FE-D10F-C1762D4B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8" y="4221762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1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D8B2E-0B52-13AD-48CD-80C8053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Gill Sans MT"/>
                <a:cs typeface="Times New Roman"/>
              </a:rPr>
              <a:t>Wywiad z  Michałem Łakomskim pełnomocnikiem Prezydenta Miasta Poznania ds. smart </a:t>
            </a:r>
            <a:r>
              <a:rPr lang="pl-PL" sz="2800" dirty="0" err="1">
                <a:latin typeface="Gill Sans MT"/>
                <a:cs typeface="Times New Roman"/>
              </a:rPr>
              <a:t>city</a:t>
            </a:r>
            <a:br>
              <a:rPr lang="pl-PL" sz="2800" dirty="0">
                <a:latin typeface="Gill Sans MT" panose="020B0502020104020203" pitchFamily="34" charset="-18"/>
                <a:cs typeface="Times New Roman" panose="02020603050405020304" pitchFamily="18" charset="0"/>
              </a:rPr>
            </a:br>
            <a:endParaRPr lang="en-US" sz="2800" dirty="0">
              <a:latin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6D5D7D2-A1B9-280F-163E-865B8CF6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25" y="6310615"/>
            <a:ext cx="6523236" cy="916757"/>
          </a:xfrm>
        </p:spPr>
        <p:txBody>
          <a:bodyPr>
            <a:normAutofit/>
          </a:bodyPr>
          <a:lstStyle/>
          <a:p>
            <a:r>
              <a:rPr lang="pl-PL" sz="1100" dirty="0"/>
              <a:t>Link do nagrania: </a:t>
            </a:r>
            <a:r>
              <a:rPr lang="pl-PL" sz="1100" dirty="0">
                <a:hlinkClick r:id="rId4"/>
              </a:rPr>
              <a:t>https://www.youtube.com/watch?v=Lh6lG_5siyQ</a:t>
            </a:r>
            <a:r>
              <a:rPr lang="pl-PL" sz="1100" dirty="0"/>
              <a:t> </a:t>
            </a:r>
          </a:p>
          <a:p>
            <a:pPr marL="0" indent="0">
              <a:buNone/>
            </a:pPr>
            <a:endParaRPr lang="pl-PL" sz="1100" dirty="0"/>
          </a:p>
        </p:txBody>
      </p:sp>
      <p:pic>
        <p:nvPicPr>
          <p:cNvPr id="4" name="Multimedia online 3">
            <a:hlinkClick r:id="" action="ppaction://media"/>
            <a:extLst>
              <a:ext uri="{FF2B5EF4-FFF2-40B4-BE49-F238E27FC236}">
                <a16:creationId xmlns:a16="http://schemas.microsoft.com/office/drawing/2014/main" id="{688BB037-1357-F0F4-D63A-386446C22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659" y="1324961"/>
            <a:ext cx="8721993" cy="49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8261B-F908-7CD1-16D0-FD692510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Quiz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6A2EAE-CFCB-B785-530F-ECD54D9A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9874"/>
            <a:ext cx="10515600" cy="305769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pl-PL" sz="3600" dirty="0">
                <a:latin typeface="Gill Sans MT" panose="020B0502020104020203" pitchFamily="34" charset="-18"/>
                <a:cs typeface="Times New Roman" panose="02020603050405020304" pitchFamily="18" charset="0"/>
              </a:rPr>
              <a:t>[do realizacji na własnej </a:t>
            </a:r>
            <a:r>
              <a:rPr lang="pl-PL" sz="3600" i="1" dirty="0">
                <a:latin typeface="Gill Sans MT" panose="020B0502020104020203" pitchFamily="34" charset="-18"/>
                <a:cs typeface="Times New Roman" panose="02020603050405020304" pitchFamily="18" charset="0"/>
              </a:rPr>
              <a:t>platformie</a:t>
            </a:r>
            <a:r>
              <a:rPr lang="pl-PL" sz="3600" dirty="0">
                <a:latin typeface="Gill Sans MT" panose="020B0502020104020203" pitchFamily="34" charset="-18"/>
                <a:cs typeface="Times New Roman" panose="02020603050405020304" pitchFamily="18" charset="0"/>
              </a:rPr>
              <a:t> informatycznej]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132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8261B-F908-7CD1-16D0-FD692510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4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Cele i zasady w zakresie korzystania z danych:</a:t>
            </a:r>
            <a:br>
              <a:rPr lang="pl-PL" sz="440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6A2EAE-CFCB-B785-530F-ECD54D9A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232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Ochrona osób fizycznych w związku z przetwarzaniem danych osobowych 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dirty="0"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Z</a:t>
            </a:r>
            <a:r>
              <a:rPr lang="pl-PL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apewnienie swobodnego przepływu i wymiany danych, </a:t>
            </a:r>
            <a:br>
              <a:rPr lang="pl-PL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w szczególności nieosobowych</a:t>
            </a:r>
          </a:p>
          <a:p>
            <a:pPr marL="342900" lvl="0" indent="-342900" algn="just">
              <a:lnSpc>
                <a:spcPct val="9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dirty="0">
                <a:effectLst/>
                <a:latin typeface="Gill Sans MT" panose="020B0502020104020203" pitchFamily="34" charset="-18"/>
                <a:ea typeface="Gill Sans MT" panose="020B0502020104020203" pitchFamily="34" charset="-18"/>
                <a:cs typeface="Times New Roman" panose="02020603050405020304" pitchFamily="18" charset="0"/>
              </a:rPr>
              <a:t>Propagowanie wykorzystania „otwartych danych” i stymulowanie innowacji w produktach i usługach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986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D8B2E-0B52-13AD-48CD-80C8053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>
                <a:latin typeface="Gill Sans MT" panose="020B0502020104020203" pitchFamily="34" charset="-18"/>
                <a:cs typeface="Times New Roman" panose="02020603050405020304" pitchFamily="18" charset="0"/>
              </a:rPr>
              <a:t>Prawo, a „dane” i „informacje”</a:t>
            </a:r>
            <a:endParaRPr lang="en-US" sz="2800">
              <a:latin typeface="Gill Sans MT" panose="020B05020201040202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53694AAE-B851-5245-470F-FA6718E8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06" y="1453628"/>
            <a:ext cx="8957187" cy="50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9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bbwcumaxzmfq8fxjkvm6yxugmxc6if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50A713-A58D-45A8-A2A9-DAEFE3BBB595}">
  <we:reference id="6da5b0d7-dbb0-49a9-93ba-d19c80971ba6" version="8.0.4.0" store="EXCatalog" storeType="EXCatalog"/>
  <we:alternateReferences>
    <we:reference id="WA104381050" version="8.0.4.0" store="pl-PL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f34ce8-558a-450f-8c38-c1bc788fc284">
      <Terms xmlns="http://schemas.microsoft.com/office/infopath/2007/PartnerControls"/>
    </lcf76f155ced4ddcb4097134ff3c332f>
    <TaxCatchAll xmlns="f3d2b1e6-9c20-45be-b70b-7d4306689d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F89B7B09CA434990FEE14965F8F666" ma:contentTypeVersion="16" ma:contentTypeDescription="Utwórz nowy dokument." ma:contentTypeScope="" ma:versionID="2d63977887be3a125570df3e459d8dd7">
  <xsd:schema xmlns:xsd="http://www.w3.org/2001/XMLSchema" xmlns:xs="http://www.w3.org/2001/XMLSchema" xmlns:p="http://schemas.microsoft.com/office/2006/metadata/properties" xmlns:ns2="86f34ce8-558a-450f-8c38-c1bc788fc284" xmlns:ns3="f3d2b1e6-9c20-45be-b70b-7d4306689d16" targetNamespace="http://schemas.microsoft.com/office/2006/metadata/properties" ma:root="true" ma:fieldsID="386ec77e5b13067c4c6b1f929026b979" ns2:_="" ns3:_="">
    <xsd:import namespace="86f34ce8-558a-450f-8c38-c1bc788fc284"/>
    <xsd:import namespace="f3d2b1e6-9c20-45be-b70b-7d4306689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34ce8-558a-450f-8c38-c1bc788fc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2b1e6-9c20-45be-b70b-7d4306689d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03e2ef-fc7a-408a-b885-ba0aab263e3e}" ma:internalName="TaxCatchAll" ma:showField="CatchAllData" ma:web="f3d2b1e6-9c20-45be-b70b-7d4306689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34925-701A-4F8D-B98A-6A62B4248FC1}">
  <ds:schemaRefs>
    <ds:schemaRef ds:uri="http://schemas.microsoft.com/office/2006/metadata/properties"/>
    <ds:schemaRef ds:uri="http://schemas.microsoft.com/office/infopath/2007/PartnerControls"/>
    <ds:schemaRef ds:uri="86f34ce8-558a-450f-8c38-c1bc788fc284"/>
    <ds:schemaRef ds:uri="f3d2b1e6-9c20-45be-b70b-7d4306689d16"/>
  </ds:schemaRefs>
</ds:datastoreItem>
</file>

<file path=customXml/itemProps2.xml><?xml version="1.0" encoding="utf-8"?>
<ds:datastoreItem xmlns:ds="http://schemas.openxmlformats.org/officeDocument/2006/customXml" ds:itemID="{CF7E0BF6-7464-4429-97D5-0C789C4949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D2D4F-5D9E-45A1-A1D0-44667FD94471}">
  <ds:schemaRefs>
    <ds:schemaRef ds:uri="86f34ce8-558a-450f-8c38-c1bc788fc284"/>
    <ds:schemaRef ds:uri="f3d2b1e6-9c20-45be-b70b-7d4306689d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641</Words>
  <Application>Microsoft Office PowerPoint</Application>
  <PresentationFormat>Panoramiczny</PresentationFormat>
  <Paragraphs>49</Paragraphs>
  <Slides>11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Na czym może polegać wdrażanie idei „smart city” w Poznaniu? </vt:lpstr>
      <vt:lpstr>Wywiad z  Michałem Łakomskim pełnomocnikiem Prezydenta Miasta Poznania ds. smart city </vt:lpstr>
      <vt:lpstr>Quiz</vt:lpstr>
      <vt:lpstr>Cele i zasady w zakresie korzystania z danych: </vt:lpstr>
      <vt:lpstr>Prawo, a „dane” i „informacje”</vt:lpstr>
      <vt:lpstr>Przykładowe czujniki</vt:lpstr>
      <vt:lpstr>Zadanie warsztatowe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Biernacki</dc:creator>
  <cp:lastModifiedBy>Wojciech Biernacki</cp:lastModifiedBy>
  <cp:revision>2</cp:revision>
  <cp:lastPrinted>2023-10-31T11:59:22Z</cp:lastPrinted>
  <dcterms:created xsi:type="dcterms:W3CDTF">2023-09-22T14:37:38Z</dcterms:created>
  <dcterms:modified xsi:type="dcterms:W3CDTF">2023-12-15T14:04:52Z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0x010100D8F89B7B09CA434990FEE14965F8F666</vt:lpwstr>
  </property>
</Properties>
</file>